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Raleway"/>
      <p:regular r:id="rId37"/>
      <p:bold r:id="rId38"/>
      <p:italic r:id="rId39"/>
      <p:boldItalic r:id="rId40"/>
    </p:embeddedFont>
    <p:embeddedFont>
      <p:font typeface="La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3AAC99B-223B-433A-938C-3273B03C2C97}">
  <a:tblStyle styleId="{53AAC99B-223B-433A-938C-3273B03C2C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boldItalic.fntdata"/><Relationship Id="rId20" Type="http://schemas.openxmlformats.org/officeDocument/2006/relationships/slide" Target="slides/slide14.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6.xml"/><Relationship Id="rId44" Type="http://schemas.openxmlformats.org/officeDocument/2006/relationships/font" Target="fonts/Lato-boldItalic.fntdata"/><Relationship Id="rId21" Type="http://schemas.openxmlformats.org/officeDocument/2006/relationships/slide" Target="slides/slide15.xml"/><Relationship Id="rId43" Type="http://schemas.openxmlformats.org/officeDocument/2006/relationships/font" Target="fonts/Lato-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aleway-regular.fnt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aleway-italic.fntdata"/><Relationship Id="rId16" Type="http://schemas.openxmlformats.org/officeDocument/2006/relationships/slide" Target="slides/slide10.xml"/><Relationship Id="rId38" Type="http://schemas.openxmlformats.org/officeDocument/2006/relationships/font" Target="fonts/Raleway-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3ae5153a3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3ae5153a3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3aef59a36c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3aef59a36c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3b08bc24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3b08bc24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3ae5153a37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3ae5153a3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5753a949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5753a949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56db6805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56db6805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56db68059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56db68059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56db68059b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56db68059b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56db68059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56db68059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56db68059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56db68059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56db68059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56db68059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56db68059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56db68059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56db68059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56db68059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56db68059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56db68059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ff14607e72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ff14607e72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56db68059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56db68059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56db68059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56db68059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56db68059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56db68059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ff14607e7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ff14607e7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ff14607e72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ff14607e72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ae5153a3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ae5153a3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3ae5153a3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3ae5153a3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20407f734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20407f734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3aef59a36c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3aef59a36c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3ae5153a3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3ae5153a3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1308150" y="1318650"/>
            <a:ext cx="7110000" cy="535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
        <p:nvSpPr>
          <p:cNvPr id="85" name="Google Shape;85;p13"/>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600">
                <a:solidFill>
                  <a:srgbClr val="FFFFFF"/>
                </a:solidFill>
                <a:latin typeface="Raleway"/>
                <a:ea typeface="Raleway"/>
                <a:cs typeface="Raleway"/>
                <a:sym typeface="Raleway"/>
              </a:rPr>
              <a:t>Confidencial</a:t>
            </a:r>
            <a:endParaRPr b="1" sz="600">
              <a:solidFill>
                <a:srgbClr val="FFFFFF"/>
              </a:solidFill>
              <a:latin typeface="Raleway"/>
              <a:ea typeface="Raleway"/>
              <a:cs typeface="Raleway"/>
              <a:sym typeface="Raleway"/>
            </a:endParaRPr>
          </a:p>
        </p:txBody>
      </p:sp>
      <p:sp>
        <p:nvSpPr>
          <p:cNvPr id="86" name="Google Shape;86;p13"/>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600">
                <a:solidFill>
                  <a:srgbClr val="FFFFFF"/>
                </a:solidFill>
                <a:latin typeface="Raleway"/>
                <a:ea typeface="Raleway"/>
                <a:cs typeface="Raleway"/>
                <a:sym typeface="Raleway"/>
              </a:rPr>
              <a:t>Personalizado para </a:t>
            </a:r>
            <a:r>
              <a:rPr b="1" lang="es-419" sz="600">
                <a:solidFill>
                  <a:srgbClr val="FFFFFF"/>
                </a:solidFill>
                <a:latin typeface="Raleway"/>
                <a:ea typeface="Raleway"/>
                <a:cs typeface="Raleway"/>
                <a:sym typeface="Raleway"/>
              </a:rPr>
              <a:t>Nombre de la empresa</a:t>
            </a:r>
            <a:endParaRPr sz="600">
              <a:solidFill>
                <a:srgbClr val="FFFFFF"/>
              </a:solidFill>
              <a:latin typeface="Raleway"/>
              <a:ea typeface="Raleway"/>
              <a:cs typeface="Raleway"/>
              <a:sym typeface="Raleway"/>
            </a:endParaRPr>
          </a:p>
        </p:txBody>
      </p:sp>
      <p:sp>
        <p:nvSpPr>
          <p:cNvPr id="87" name="Google Shape;87;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s-419" sz="600">
                <a:solidFill>
                  <a:srgbClr val="FFFFFF"/>
                </a:solidFill>
                <a:latin typeface="Raleway"/>
                <a:ea typeface="Raleway"/>
                <a:cs typeface="Raleway"/>
                <a:sym typeface="Raleway"/>
              </a:rPr>
              <a:t>Versión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88" name="Shape 88"/>
        <p:cNvGrpSpPr/>
        <p:nvPr/>
      </p:nvGrpSpPr>
      <p:grpSpPr>
        <a:xfrm>
          <a:off x="0" y="0"/>
          <a:ext cx="0" cy="0"/>
          <a:chOff x="0" y="0"/>
          <a:chExt cx="0" cy="0"/>
        </a:xfrm>
      </p:grpSpPr>
      <p:grpSp>
        <p:nvGrpSpPr>
          <p:cNvPr id="89" name="Google Shape;89;p14"/>
          <p:cNvGrpSpPr/>
          <p:nvPr/>
        </p:nvGrpSpPr>
        <p:grpSpPr>
          <a:xfrm>
            <a:off x="830392" y="1191256"/>
            <a:ext cx="745763" cy="45826"/>
            <a:chOff x="4580561" y="2589004"/>
            <a:chExt cx="1064464" cy="25200"/>
          </a:xfrm>
        </p:grpSpPr>
        <p:sp>
          <p:nvSpPr>
            <p:cNvPr id="90" name="Google Shape;90;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3" name="Google Shape;93;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
        <p:nvSpPr>
          <p:cNvPr id="94" name="Google Shape;94;p14">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6" name="Google Shape;96;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98" name="Shape 98"/>
        <p:cNvGrpSpPr/>
        <p:nvPr/>
      </p:nvGrpSpPr>
      <p:grpSpPr>
        <a:xfrm>
          <a:off x="0" y="0"/>
          <a:ext cx="0" cy="0"/>
          <a:chOff x="0" y="0"/>
          <a:chExt cx="0" cy="0"/>
        </a:xfrm>
      </p:grpSpPr>
      <p:pic>
        <p:nvPicPr>
          <p:cNvPr descr="shutterstock_31891705.jpg" id="99" name="Google Shape;99;p1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100" name="Google Shape;100;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s-419"/>
              <a:t>‹#›</a:t>
            </a:fld>
            <a:endParaRPr/>
          </a:p>
        </p:txBody>
      </p:sp>
      <p:sp>
        <p:nvSpPr>
          <p:cNvPr id="102" name="Google Shape;102;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 name="Google Shape;10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4" name="Google Shape;10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5" name="Google Shape;10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06" name="Google Shape;106;p15"/>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107" name="Shape 107"/>
        <p:cNvGrpSpPr/>
        <p:nvPr/>
      </p:nvGrpSpPr>
      <p:grpSpPr>
        <a:xfrm>
          <a:off x="0" y="0"/>
          <a:ext cx="0" cy="0"/>
          <a:chOff x="0" y="0"/>
          <a:chExt cx="0" cy="0"/>
        </a:xfrm>
      </p:grpSpPr>
      <p:sp>
        <p:nvSpPr>
          <p:cNvPr id="108" name="Google Shape;108;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10" name="Google Shape;110;p1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2" name="Google Shape;112;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14" name="Google Shape;114;p16"/>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15" name="Shape 115"/>
        <p:cNvGrpSpPr/>
        <p:nvPr/>
      </p:nvGrpSpPr>
      <p:grpSpPr>
        <a:xfrm>
          <a:off x="0" y="0"/>
          <a:ext cx="0" cy="0"/>
          <a:chOff x="0" y="0"/>
          <a:chExt cx="0" cy="0"/>
        </a:xfrm>
      </p:grpSpPr>
      <p:pic>
        <p:nvPicPr>
          <p:cNvPr descr="shutterstock_429987889_edited.jpg" id="116" name="Google Shape;116;p17"/>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7" name="Google Shape;117;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17"/>
          <p:cNvGrpSpPr/>
          <p:nvPr/>
        </p:nvGrpSpPr>
        <p:grpSpPr>
          <a:xfrm>
            <a:off x="830392" y="1191256"/>
            <a:ext cx="745763" cy="45826"/>
            <a:chOff x="4580561" y="2589004"/>
            <a:chExt cx="1064464" cy="25200"/>
          </a:xfrm>
        </p:grpSpPr>
        <p:sp>
          <p:nvSpPr>
            <p:cNvPr id="119" name="Google Shape;11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7"/>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22" name="Google Shape;122;p17"/>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3" name="Google Shape;123;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24" name="Google Shape;124;p17">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6" name="Google Shape;126;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7" name="Google Shape;127;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otexts.com/fpp2/non-seasonal-arima.html" TargetMode="External"/><Relationship Id="rId4" Type="http://schemas.openxmlformats.org/officeDocument/2006/relationships/hyperlink" Target="https://online.stat.psu.edu/stat510/lesson/4/4.1" TargetMode="External"/><Relationship Id="rId5" Type="http://schemas.openxmlformats.org/officeDocument/2006/relationships/hyperlink" Target="https://online.stat.psu.edu/stat510/lesson/4/4.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es.wikipedia.org/wiki/Argumento_(inform%C3%A1tica)" TargetMode="External"/><Relationship Id="rId4" Type="http://schemas.openxmlformats.org/officeDocument/2006/relationships/hyperlink" Target="https://es.wikipedia.org/wiki/N%C3%BAmero_natural" TargetMode="External"/><Relationship Id="rId5" Type="http://schemas.openxmlformats.org/officeDocument/2006/relationships/hyperlink" Target="https://es.wikipedia.org/w/index.php?title=Autorregresi%C3%B3n&amp;action=edit&amp;redlink=1" TargetMode="External"/><Relationship Id="rId6" Type="http://schemas.openxmlformats.org/officeDocument/2006/relationships/hyperlink" Target="https://es.wikipedia.org/wiki/Media_m%C3%B3vi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ph type="ctrTitle"/>
          </p:nvPr>
        </p:nvSpPr>
        <p:spPr>
          <a:xfrm>
            <a:off x="729575" y="1144500"/>
            <a:ext cx="7866600" cy="16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419" sz="3520">
                <a:solidFill>
                  <a:srgbClr val="000000"/>
                </a:solidFill>
              </a:rPr>
              <a:t>Predicción de Ventas en las Sucursales de una Cadena de Supermercados</a:t>
            </a:r>
            <a:endParaRPr sz="2980"/>
          </a:p>
        </p:txBody>
      </p:sp>
      <p:sp>
        <p:nvSpPr>
          <p:cNvPr id="133" name="Google Shape;133;p18"/>
          <p:cNvSpPr txBox="1"/>
          <p:nvPr>
            <p:ph idx="1" type="subTitle"/>
          </p:nvPr>
        </p:nvSpPr>
        <p:spPr>
          <a:xfrm>
            <a:off x="729582" y="3226875"/>
            <a:ext cx="7866600" cy="5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s-419" sz="1400"/>
              <a:t>Mentoría DiploDatos 2022 - Presentación Final</a:t>
            </a:r>
            <a:endParaRPr b="1" sz="1400"/>
          </a:p>
        </p:txBody>
      </p:sp>
      <p:sp>
        <p:nvSpPr>
          <p:cNvPr id="134" name="Google Shape;134;p18"/>
          <p:cNvSpPr txBox="1"/>
          <p:nvPr>
            <p:ph idx="4294967295" type="body"/>
          </p:nvPr>
        </p:nvSpPr>
        <p:spPr>
          <a:xfrm>
            <a:off x="729575" y="4046450"/>
            <a:ext cx="6625800" cy="98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1100"/>
              <a:t>Integrantes: Diana C. Insaurralde - </a:t>
            </a:r>
            <a:r>
              <a:rPr lang="es-419" sz="1100"/>
              <a:t>Christian Dagatti </a:t>
            </a:r>
            <a:r>
              <a:rPr lang="es-419" sz="1100"/>
              <a:t>- Pablo Madriaga </a:t>
            </a:r>
            <a:r>
              <a:rPr lang="es-419" sz="1100"/>
              <a:t>- Santiago Franco</a:t>
            </a:r>
            <a:endParaRPr sz="1100"/>
          </a:p>
          <a:p>
            <a:pPr indent="0" lvl="0" marL="0" rtl="0" algn="l">
              <a:spcBef>
                <a:spcPts val="1200"/>
              </a:spcBef>
              <a:spcAft>
                <a:spcPts val="1200"/>
              </a:spcAft>
              <a:buNone/>
            </a:pPr>
            <a:br>
              <a:rPr lang="es-419" sz="1100"/>
            </a:br>
            <a:r>
              <a:rPr lang="es-419" sz="1100"/>
              <a:t>Mentor: Sergio Buzzi</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7"/>
          <p:cNvSpPr txBox="1"/>
          <p:nvPr>
            <p:ph type="title"/>
          </p:nvPr>
        </p:nvSpPr>
        <p:spPr>
          <a:xfrm>
            <a:off x="727800" y="5792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Autocorrelación (ACF)</a:t>
            </a:r>
            <a:endParaRPr/>
          </a:p>
        </p:txBody>
      </p:sp>
      <p:pic>
        <p:nvPicPr>
          <p:cNvPr id="202" name="Google Shape;202;p27"/>
          <p:cNvPicPr preferRelativeResize="0"/>
          <p:nvPr/>
        </p:nvPicPr>
        <p:blipFill>
          <a:blip r:embed="rId3">
            <a:alphaModFix/>
          </a:blip>
          <a:stretch>
            <a:fillRect/>
          </a:stretch>
        </p:blipFill>
        <p:spPr>
          <a:xfrm>
            <a:off x="729450" y="1955300"/>
            <a:ext cx="4264150" cy="2769301"/>
          </a:xfrm>
          <a:prstGeom prst="rect">
            <a:avLst/>
          </a:prstGeom>
          <a:noFill/>
          <a:ln>
            <a:noFill/>
          </a:ln>
        </p:spPr>
      </p:pic>
      <p:sp>
        <p:nvSpPr>
          <p:cNvPr id="203" name="Google Shape;203;p27"/>
          <p:cNvSpPr txBox="1"/>
          <p:nvPr/>
        </p:nvSpPr>
        <p:spPr>
          <a:xfrm>
            <a:off x="5450475" y="2493350"/>
            <a:ext cx="3119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solidFill>
                  <a:schemeClr val="accent1"/>
                </a:solidFill>
                <a:latin typeface="Lato"/>
                <a:ea typeface="Lato"/>
                <a:cs typeface="Lato"/>
                <a:sym typeface="Lato"/>
              </a:rPr>
              <a:t>Este análisis nos muestra cómo se comporta la serie respecto a los días anteriores, y podemos ver que existe una correlación fuerte con el valor del día anterior, y con el valor retardado 7 días, es decir, con el mismo día de la semana anterior.</a:t>
            </a:r>
            <a:endParaRPr>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ph type="title"/>
          </p:nvPr>
        </p:nvSpPr>
        <p:spPr>
          <a:xfrm>
            <a:off x="793750" y="5257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Tasa de crecimiento</a:t>
            </a:r>
            <a:endParaRPr/>
          </a:p>
        </p:txBody>
      </p:sp>
      <p:pic>
        <p:nvPicPr>
          <p:cNvPr id="209" name="Google Shape;209;p28"/>
          <p:cNvPicPr preferRelativeResize="0"/>
          <p:nvPr/>
        </p:nvPicPr>
        <p:blipFill>
          <a:blip r:embed="rId3">
            <a:alphaModFix/>
          </a:blip>
          <a:stretch>
            <a:fillRect/>
          </a:stretch>
        </p:blipFill>
        <p:spPr>
          <a:xfrm>
            <a:off x="1399363" y="1853850"/>
            <a:ext cx="6345278" cy="2984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727800" y="5471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Diferenciación</a:t>
            </a:r>
            <a:r>
              <a:rPr lang="es-419"/>
              <a:t> con retardo de 7 días</a:t>
            </a:r>
            <a:endParaRPr/>
          </a:p>
        </p:txBody>
      </p:sp>
      <p:pic>
        <p:nvPicPr>
          <p:cNvPr id="215" name="Google Shape;215;p29"/>
          <p:cNvPicPr preferRelativeResize="0"/>
          <p:nvPr/>
        </p:nvPicPr>
        <p:blipFill>
          <a:blip r:embed="rId3">
            <a:alphaModFix/>
          </a:blip>
          <a:stretch>
            <a:fillRect/>
          </a:stretch>
        </p:blipFill>
        <p:spPr>
          <a:xfrm>
            <a:off x="2247563" y="1927375"/>
            <a:ext cx="4652167" cy="2984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0"/>
          <p:cNvSpPr txBox="1"/>
          <p:nvPr>
            <p:ph type="title"/>
          </p:nvPr>
        </p:nvSpPr>
        <p:spPr>
          <a:xfrm>
            <a:off x="772300" y="5578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Volumen de ventas y Valor del petróleo </a:t>
            </a:r>
            <a:endParaRPr/>
          </a:p>
        </p:txBody>
      </p:sp>
      <p:pic>
        <p:nvPicPr>
          <p:cNvPr id="221" name="Google Shape;221;p30"/>
          <p:cNvPicPr preferRelativeResize="0"/>
          <p:nvPr/>
        </p:nvPicPr>
        <p:blipFill rotWithShape="1">
          <a:blip r:embed="rId3">
            <a:alphaModFix/>
          </a:blip>
          <a:srcRect b="0" l="-2010" r="2009" t="0"/>
          <a:stretch/>
        </p:blipFill>
        <p:spPr>
          <a:xfrm>
            <a:off x="1428575" y="1958575"/>
            <a:ext cx="6044349" cy="2818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5" name="Shape 225"/>
        <p:cNvGrpSpPr/>
        <p:nvPr/>
      </p:nvGrpSpPr>
      <p:grpSpPr>
        <a:xfrm>
          <a:off x="0" y="0"/>
          <a:ext cx="0" cy="0"/>
          <a:chOff x="0" y="0"/>
          <a:chExt cx="0" cy="0"/>
        </a:xfrm>
      </p:grpSpPr>
      <p:sp>
        <p:nvSpPr>
          <p:cNvPr id="226" name="Google Shape;226;p31"/>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None/>
            </a:pPr>
            <a:r>
              <a:rPr lang="es-419"/>
              <a:t>Aprendizaje Supervisado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2"/>
          <p:cNvSpPr txBox="1"/>
          <p:nvPr>
            <p:ph type="title"/>
          </p:nvPr>
        </p:nvSpPr>
        <p:spPr>
          <a:xfrm>
            <a:off x="729450" y="5259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División de datos de entrenamiento y test</a:t>
            </a:r>
            <a:endParaRPr/>
          </a:p>
        </p:txBody>
      </p:sp>
      <p:sp>
        <p:nvSpPr>
          <p:cNvPr id="232" name="Google Shape;232;p32"/>
          <p:cNvSpPr txBox="1"/>
          <p:nvPr/>
        </p:nvSpPr>
        <p:spPr>
          <a:xfrm>
            <a:off x="729450" y="1924400"/>
            <a:ext cx="7688400" cy="104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a:t>En el caso de datos de series temporales, la estrategia habitual para dividir datos entre entrenamiento y test, no resulta adecuada porque un muestreo aleatorio rompe el ordenamiento de los datos por lo que se pierde la autocorrelación que justamente es lo que le da sentido al análisis.</a:t>
            </a:r>
            <a:endParaRPr/>
          </a:p>
        </p:txBody>
      </p:sp>
      <p:sp>
        <p:nvSpPr>
          <p:cNvPr id="233" name="Google Shape;233;p32"/>
          <p:cNvSpPr txBox="1"/>
          <p:nvPr/>
        </p:nvSpPr>
        <p:spPr>
          <a:xfrm>
            <a:off x="783575" y="2879400"/>
            <a:ext cx="3643500" cy="400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s-419"/>
              <a:t>Algunos p</a:t>
            </a:r>
            <a:r>
              <a:rPr lang="es-419"/>
              <a:t>rocedimientos de partición</a:t>
            </a:r>
            <a:endParaRPr sz="1050">
              <a:highlight>
                <a:srgbClr val="FFFFFE"/>
              </a:highlight>
              <a:latin typeface="Courier New"/>
              <a:ea typeface="Courier New"/>
              <a:cs typeface="Courier New"/>
              <a:sym typeface="Courier New"/>
            </a:endParaRPr>
          </a:p>
        </p:txBody>
      </p:sp>
      <p:sp>
        <p:nvSpPr>
          <p:cNvPr id="234" name="Google Shape;234;p32"/>
          <p:cNvSpPr/>
          <p:nvPr/>
        </p:nvSpPr>
        <p:spPr>
          <a:xfrm>
            <a:off x="1202750" y="3495025"/>
            <a:ext cx="162600" cy="70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txBox="1"/>
          <p:nvPr/>
        </p:nvSpPr>
        <p:spPr>
          <a:xfrm>
            <a:off x="1634325" y="3297000"/>
            <a:ext cx="327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Lato"/>
                <a:ea typeface="Lato"/>
                <a:cs typeface="Lato"/>
                <a:sym typeface="Lato"/>
              </a:rPr>
              <a:t> Train Test Split</a:t>
            </a:r>
            <a:endParaRPr>
              <a:latin typeface="Lato"/>
              <a:ea typeface="Lato"/>
              <a:cs typeface="Lato"/>
              <a:sym typeface="Lato"/>
            </a:endParaRPr>
          </a:p>
        </p:txBody>
      </p:sp>
      <p:sp>
        <p:nvSpPr>
          <p:cNvPr id="236" name="Google Shape;236;p32"/>
          <p:cNvSpPr/>
          <p:nvPr/>
        </p:nvSpPr>
        <p:spPr>
          <a:xfrm>
            <a:off x="1202750" y="3834400"/>
            <a:ext cx="162600" cy="70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txBox="1"/>
          <p:nvPr/>
        </p:nvSpPr>
        <p:spPr>
          <a:xfrm>
            <a:off x="1669725" y="3697200"/>
            <a:ext cx="464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Lato"/>
                <a:ea typeface="Lato"/>
                <a:cs typeface="Lato"/>
                <a:sym typeface="Lato"/>
              </a:rPr>
              <a:t>Times Series Split- Libreria sklearn.model_selection</a:t>
            </a:r>
            <a:endParaRPr>
              <a:latin typeface="Lato"/>
              <a:ea typeface="Lato"/>
              <a:cs typeface="Lato"/>
              <a:sym typeface="Lato"/>
            </a:endParaRPr>
          </a:p>
        </p:txBody>
      </p:sp>
      <p:sp>
        <p:nvSpPr>
          <p:cNvPr id="238" name="Google Shape;238;p32"/>
          <p:cNvSpPr txBox="1"/>
          <p:nvPr/>
        </p:nvSpPr>
        <p:spPr>
          <a:xfrm>
            <a:off x="1706975" y="4156675"/>
            <a:ext cx="327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Lato"/>
                <a:ea typeface="Lato"/>
                <a:cs typeface="Lato"/>
                <a:sym typeface="Lato"/>
              </a:rPr>
              <a:t>Walk-Forward Validation </a:t>
            </a:r>
            <a:endParaRPr>
              <a:latin typeface="Lato"/>
              <a:ea typeface="Lato"/>
              <a:cs typeface="Lato"/>
              <a:sym typeface="Lato"/>
            </a:endParaRPr>
          </a:p>
        </p:txBody>
      </p:sp>
      <p:sp>
        <p:nvSpPr>
          <p:cNvPr id="239" name="Google Shape;239;p32"/>
          <p:cNvSpPr/>
          <p:nvPr/>
        </p:nvSpPr>
        <p:spPr>
          <a:xfrm>
            <a:off x="1202750" y="4305150"/>
            <a:ext cx="162600" cy="70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3"/>
          <p:cNvSpPr txBox="1"/>
          <p:nvPr>
            <p:ph type="ctrTitle"/>
          </p:nvPr>
        </p:nvSpPr>
        <p:spPr>
          <a:xfrm>
            <a:off x="729600" y="441825"/>
            <a:ext cx="7688100" cy="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3180"/>
              <a:t>Entrenamiento de modelos</a:t>
            </a:r>
            <a:endParaRPr sz="3180"/>
          </a:p>
        </p:txBody>
      </p:sp>
      <p:sp>
        <p:nvSpPr>
          <p:cNvPr id="245" name="Google Shape;245;p33"/>
          <p:cNvSpPr txBox="1"/>
          <p:nvPr/>
        </p:nvSpPr>
        <p:spPr>
          <a:xfrm>
            <a:off x="891450" y="2143725"/>
            <a:ext cx="485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46" name="Google Shape;246;p33"/>
          <p:cNvSpPr txBox="1"/>
          <p:nvPr/>
        </p:nvSpPr>
        <p:spPr>
          <a:xfrm>
            <a:off x="729450" y="1792150"/>
            <a:ext cx="7688400" cy="30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200">
                <a:latin typeface="Raleway"/>
                <a:ea typeface="Raleway"/>
                <a:cs typeface="Raleway"/>
                <a:sym typeface="Raleway"/>
              </a:rPr>
              <a:t>Baseline: Average Forecast - Naive Forecast - Exponential Smoothing</a:t>
            </a:r>
            <a:endParaRPr sz="1200">
              <a:latin typeface="Raleway"/>
              <a:ea typeface="Raleway"/>
              <a:cs typeface="Raleway"/>
              <a:sym typeface="Raleway"/>
            </a:endParaRPr>
          </a:p>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0"/>
              </a:spcBef>
              <a:spcAft>
                <a:spcPts val="0"/>
              </a:spcAft>
              <a:buNone/>
            </a:pPr>
            <a:r>
              <a:rPr lang="es-419" sz="1200">
                <a:latin typeface="Raleway"/>
                <a:ea typeface="Raleway"/>
                <a:cs typeface="Raleway"/>
                <a:sym typeface="Raleway"/>
              </a:rPr>
              <a:t>Modelos </a:t>
            </a:r>
            <a:r>
              <a:rPr lang="es-419" sz="1200">
                <a:uFill>
                  <a:noFill/>
                </a:uFill>
                <a:latin typeface="Raleway"/>
                <a:ea typeface="Raleway"/>
                <a:cs typeface="Raleway"/>
                <a:sym typeface="Raleway"/>
                <a:hlinkClick r:id="rId3"/>
              </a:rPr>
              <a:t>Autorregresivos Integrados de Medias Móviles</a:t>
            </a:r>
            <a:endParaRPr sz="1200">
              <a:latin typeface="Raleway"/>
              <a:ea typeface="Raleway"/>
              <a:cs typeface="Raleway"/>
              <a:sym typeface="Raleway"/>
            </a:endParaRPr>
          </a:p>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0"/>
              </a:spcBef>
              <a:spcAft>
                <a:spcPts val="0"/>
              </a:spcAft>
              <a:buNone/>
            </a:pPr>
            <a:r>
              <a:rPr lang="es-419" sz="1200">
                <a:latin typeface="Raleway"/>
                <a:ea typeface="Raleway"/>
                <a:cs typeface="Raleway"/>
                <a:sym typeface="Raleway"/>
              </a:rPr>
              <a:t>Modelos </a:t>
            </a:r>
            <a:r>
              <a:rPr lang="es-419" sz="1200">
                <a:uFill>
                  <a:noFill/>
                </a:uFill>
                <a:latin typeface="Raleway"/>
                <a:ea typeface="Raleway"/>
                <a:cs typeface="Raleway"/>
                <a:sym typeface="Raleway"/>
                <a:hlinkClick r:id="rId4"/>
              </a:rPr>
              <a:t>Autorregresivos Integrados de Medias Móviles Estacionales</a:t>
            </a:r>
            <a:r>
              <a:rPr lang="es-419" sz="1200">
                <a:latin typeface="Raleway"/>
                <a:ea typeface="Raleway"/>
                <a:cs typeface="Raleway"/>
                <a:sym typeface="Raleway"/>
              </a:rPr>
              <a:t> (SARIMA</a:t>
            </a:r>
            <a:r>
              <a:rPr lang="es-419" sz="1000">
                <a:solidFill>
                  <a:srgbClr val="212121"/>
                </a:solidFill>
                <a:highlight>
                  <a:schemeClr val="lt1"/>
                </a:highlight>
                <a:latin typeface="Raleway"/>
                <a:ea typeface="Raleway"/>
                <a:cs typeface="Raleway"/>
                <a:sym typeface="Raleway"/>
              </a:rPr>
              <a:t>)</a:t>
            </a:r>
            <a:endParaRPr sz="1000">
              <a:solidFill>
                <a:srgbClr val="212121"/>
              </a:solidFill>
              <a:highlight>
                <a:schemeClr val="lt1"/>
              </a:highlight>
              <a:latin typeface="Raleway"/>
              <a:ea typeface="Raleway"/>
              <a:cs typeface="Raleway"/>
              <a:sym typeface="Raleway"/>
            </a:endParaRPr>
          </a:p>
          <a:p>
            <a:pPr indent="0" lvl="0" marL="0" rtl="0" algn="l">
              <a:spcBef>
                <a:spcPts val="0"/>
              </a:spcBef>
              <a:spcAft>
                <a:spcPts val="0"/>
              </a:spcAft>
              <a:buNone/>
            </a:pPr>
            <a:r>
              <a:t/>
            </a:r>
            <a:endParaRPr sz="1000">
              <a:solidFill>
                <a:srgbClr val="212121"/>
              </a:solidFill>
              <a:highlight>
                <a:schemeClr val="lt1"/>
              </a:highlight>
              <a:latin typeface="Raleway"/>
              <a:ea typeface="Raleway"/>
              <a:cs typeface="Raleway"/>
              <a:sym typeface="Raleway"/>
            </a:endParaRPr>
          </a:p>
          <a:p>
            <a:pPr indent="0" lvl="0" marL="0" rtl="0" algn="l">
              <a:spcBef>
                <a:spcPts val="0"/>
              </a:spcBef>
              <a:spcAft>
                <a:spcPts val="0"/>
              </a:spcAft>
              <a:buNone/>
            </a:pPr>
            <a:r>
              <a:rPr lang="es-419" sz="1200">
                <a:latin typeface="Raleway"/>
                <a:ea typeface="Raleway"/>
                <a:cs typeface="Raleway"/>
                <a:sym typeface="Raleway"/>
              </a:rPr>
              <a:t>Modelos </a:t>
            </a:r>
            <a:r>
              <a:rPr lang="es-419" sz="1200">
                <a:uFill>
                  <a:noFill/>
                </a:uFill>
                <a:latin typeface="Raleway"/>
                <a:ea typeface="Raleway"/>
                <a:cs typeface="Raleway"/>
                <a:sym typeface="Raleway"/>
                <a:hlinkClick r:id="rId5"/>
              </a:rPr>
              <a:t>Autorregresivos Integrados de Medias Móviles Estacionales</a:t>
            </a:r>
            <a:r>
              <a:rPr lang="es-419" sz="1200">
                <a:latin typeface="Raleway"/>
                <a:ea typeface="Raleway"/>
                <a:cs typeface="Raleway"/>
                <a:sym typeface="Raleway"/>
              </a:rPr>
              <a:t> con Variables Exógenas (SARIMAX</a:t>
            </a:r>
            <a:r>
              <a:rPr lang="es-419" sz="1000">
                <a:solidFill>
                  <a:srgbClr val="212121"/>
                </a:solidFill>
                <a:highlight>
                  <a:schemeClr val="lt1"/>
                </a:highlight>
                <a:latin typeface="Raleway"/>
                <a:ea typeface="Raleway"/>
                <a:cs typeface="Raleway"/>
                <a:sym typeface="Raleway"/>
              </a:rPr>
              <a:t>)</a:t>
            </a:r>
            <a:endParaRPr sz="1000">
              <a:solidFill>
                <a:srgbClr val="212121"/>
              </a:solidFill>
              <a:highlight>
                <a:schemeClr val="lt1"/>
              </a:highlight>
              <a:latin typeface="Raleway"/>
              <a:ea typeface="Raleway"/>
              <a:cs typeface="Raleway"/>
              <a:sym typeface="Raleway"/>
            </a:endParaRPr>
          </a:p>
          <a:p>
            <a:pPr indent="0" lvl="0" marL="0" rtl="0" algn="l">
              <a:spcBef>
                <a:spcPts val="0"/>
              </a:spcBef>
              <a:spcAft>
                <a:spcPts val="0"/>
              </a:spcAft>
              <a:buNone/>
            </a:pPr>
            <a:r>
              <a:t/>
            </a:r>
            <a:endParaRPr sz="1000">
              <a:solidFill>
                <a:srgbClr val="212121"/>
              </a:solidFill>
              <a:highlight>
                <a:schemeClr val="lt1"/>
              </a:highlight>
              <a:latin typeface="Raleway"/>
              <a:ea typeface="Raleway"/>
              <a:cs typeface="Raleway"/>
              <a:sym typeface="Raleway"/>
            </a:endParaRPr>
          </a:p>
          <a:p>
            <a:pPr indent="0" lvl="0" marL="0" rtl="0" algn="l">
              <a:lnSpc>
                <a:spcPct val="115000"/>
              </a:lnSpc>
              <a:spcBef>
                <a:spcPts val="600"/>
              </a:spcBef>
              <a:spcAft>
                <a:spcPts val="0"/>
              </a:spcAft>
              <a:buNone/>
            </a:pPr>
            <a:r>
              <a:rPr lang="es-419" sz="1150">
                <a:solidFill>
                  <a:srgbClr val="212121"/>
                </a:solidFill>
                <a:highlight>
                  <a:schemeClr val="lt1"/>
                </a:highlight>
                <a:latin typeface="Raleway"/>
                <a:ea typeface="Raleway"/>
                <a:cs typeface="Raleway"/>
                <a:sym typeface="Raleway"/>
              </a:rPr>
              <a:t>LSTM</a:t>
            </a:r>
            <a:endParaRPr sz="1150">
              <a:solidFill>
                <a:srgbClr val="212121"/>
              </a:solidFill>
              <a:highlight>
                <a:schemeClr val="lt1"/>
              </a:highlight>
              <a:latin typeface="Raleway"/>
              <a:ea typeface="Raleway"/>
              <a:cs typeface="Raleway"/>
              <a:sym typeface="Raleway"/>
            </a:endParaRPr>
          </a:p>
          <a:p>
            <a:pPr indent="0" lvl="0" marL="0" rtl="0" algn="l">
              <a:spcBef>
                <a:spcPts val="600"/>
              </a:spcBef>
              <a:spcAft>
                <a:spcPts val="0"/>
              </a:spcAft>
              <a:buNone/>
            </a:pPr>
            <a:r>
              <a:t/>
            </a:r>
            <a:endParaRPr sz="1000">
              <a:solidFill>
                <a:srgbClr val="212121"/>
              </a:solidFill>
              <a:highlight>
                <a:schemeClr val="lt1"/>
              </a:highlight>
              <a:latin typeface="Raleway"/>
              <a:ea typeface="Raleway"/>
              <a:cs typeface="Raleway"/>
              <a:sym typeface="Raleway"/>
            </a:endParaRPr>
          </a:p>
          <a:p>
            <a:pPr indent="0" lvl="0" marL="0" rtl="0" algn="l">
              <a:spcBef>
                <a:spcPts val="0"/>
              </a:spcBef>
              <a:spcAft>
                <a:spcPts val="0"/>
              </a:spcAft>
              <a:buNone/>
            </a:pPr>
            <a:r>
              <a:rPr lang="es-419" sz="1200">
                <a:latin typeface="Raleway"/>
                <a:ea typeface="Raleway"/>
                <a:cs typeface="Raleway"/>
                <a:sym typeface="Raleway"/>
              </a:rPr>
              <a:t>Prophet</a:t>
            </a:r>
            <a:endParaRPr sz="1200">
              <a:latin typeface="Raleway"/>
              <a:ea typeface="Raleway"/>
              <a:cs typeface="Raleway"/>
              <a:sym typeface="Raleway"/>
            </a:endParaRPr>
          </a:p>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0"/>
              </a:spcBef>
              <a:spcAft>
                <a:spcPts val="0"/>
              </a:spcAft>
              <a:buNone/>
            </a:pPr>
            <a:r>
              <a:rPr lang="es-419" sz="1200">
                <a:latin typeface="Raleway"/>
                <a:ea typeface="Raleway"/>
                <a:cs typeface="Raleway"/>
                <a:sym typeface="Raleway"/>
              </a:rPr>
              <a:t>XG-Boost</a:t>
            </a:r>
            <a:endParaRPr sz="1200">
              <a:latin typeface="Raleway"/>
              <a:ea typeface="Raleway"/>
              <a:cs typeface="Raleway"/>
              <a:sym typeface="Raleway"/>
            </a:endParaRPr>
          </a:p>
          <a:p>
            <a:pPr indent="0" lvl="0" marL="0" rtl="0" algn="l">
              <a:spcBef>
                <a:spcPts val="0"/>
              </a:spcBef>
              <a:spcAft>
                <a:spcPts val="0"/>
              </a:spcAft>
              <a:buNone/>
            </a:pPr>
            <a:r>
              <a:t/>
            </a:r>
            <a:endParaRPr sz="1300">
              <a:latin typeface="Lato"/>
              <a:ea typeface="Lato"/>
              <a:cs typeface="Lato"/>
              <a:sym typeface="Lato"/>
            </a:endParaRPr>
          </a:p>
        </p:txBody>
      </p:sp>
      <p:sp>
        <p:nvSpPr>
          <p:cNvPr id="247" name="Google Shape;247;p33"/>
          <p:cNvSpPr txBox="1"/>
          <p:nvPr/>
        </p:nvSpPr>
        <p:spPr>
          <a:xfrm>
            <a:off x="729450" y="2367650"/>
            <a:ext cx="5020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48" name="Google Shape;248;p33"/>
          <p:cNvSpPr txBox="1"/>
          <p:nvPr/>
        </p:nvSpPr>
        <p:spPr>
          <a:xfrm>
            <a:off x="779550" y="3129250"/>
            <a:ext cx="6462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49" name="Google Shape;249;p33"/>
          <p:cNvSpPr txBox="1"/>
          <p:nvPr/>
        </p:nvSpPr>
        <p:spPr>
          <a:xfrm>
            <a:off x="808179" y="3146825"/>
            <a:ext cx="3539100" cy="7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50" name="Google Shape;250;p33"/>
          <p:cNvSpPr txBox="1"/>
          <p:nvPr/>
        </p:nvSpPr>
        <p:spPr>
          <a:xfrm>
            <a:off x="779550" y="3905375"/>
            <a:ext cx="1646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51" name="Google Shape;251;p33"/>
          <p:cNvSpPr txBox="1"/>
          <p:nvPr/>
        </p:nvSpPr>
        <p:spPr>
          <a:xfrm>
            <a:off x="808179" y="3505175"/>
            <a:ext cx="148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52" name="Google Shape;252;p33"/>
          <p:cNvSpPr txBox="1"/>
          <p:nvPr/>
        </p:nvSpPr>
        <p:spPr>
          <a:xfrm>
            <a:off x="855750" y="2976850"/>
            <a:ext cx="6462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4"/>
          <p:cNvSpPr txBox="1"/>
          <p:nvPr>
            <p:ph type="title"/>
          </p:nvPr>
        </p:nvSpPr>
        <p:spPr>
          <a:xfrm>
            <a:off x="727800" y="5364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ARIMA</a:t>
            </a:r>
            <a:endParaRPr/>
          </a:p>
        </p:txBody>
      </p:sp>
      <p:sp>
        <p:nvSpPr>
          <p:cNvPr id="258" name="Google Shape;258;p34"/>
          <p:cNvSpPr txBox="1"/>
          <p:nvPr/>
        </p:nvSpPr>
        <p:spPr>
          <a:xfrm>
            <a:off x="836775" y="1942225"/>
            <a:ext cx="7630800" cy="169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a:latin typeface="Raleway"/>
                <a:ea typeface="Raleway"/>
                <a:cs typeface="Raleway"/>
                <a:sym typeface="Raleway"/>
              </a:rPr>
              <a:t>Los modelos que se conocen con el nombre de ARIMA (AutoRegresive Integrated Moving Average), derivan de sus tres componentes </a:t>
            </a:r>
            <a:endParaRPr>
              <a:latin typeface="Raleway"/>
              <a:ea typeface="Raleway"/>
              <a:cs typeface="Raleway"/>
              <a:sym typeface="Raleway"/>
            </a:endParaRPr>
          </a:p>
          <a:p>
            <a:pPr indent="0" lvl="0" marL="0" rtl="0" algn="just">
              <a:spcBef>
                <a:spcPts val="0"/>
              </a:spcBef>
              <a:spcAft>
                <a:spcPts val="0"/>
              </a:spcAft>
              <a:buNone/>
            </a:pPr>
            <a:r>
              <a:rPr lang="es-419">
                <a:latin typeface="Raleway"/>
                <a:ea typeface="Raleway"/>
                <a:cs typeface="Raleway"/>
                <a:sym typeface="Raleway"/>
              </a:rPr>
              <a:t>AR   (Autoregresivo), </a:t>
            </a:r>
            <a:endParaRPr>
              <a:latin typeface="Raleway"/>
              <a:ea typeface="Raleway"/>
              <a:cs typeface="Raleway"/>
              <a:sym typeface="Raleway"/>
            </a:endParaRPr>
          </a:p>
          <a:p>
            <a:pPr indent="0" lvl="0" marL="0" rtl="0" algn="just">
              <a:spcBef>
                <a:spcPts val="0"/>
              </a:spcBef>
              <a:spcAft>
                <a:spcPts val="0"/>
              </a:spcAft>
              <a:buNone/>
            </a:pPr>
            <a:r>
              <a:t/>
            </a:r>
            <a:endParaRPr>
              <a:latin typeface="Raleway"/>
              <a:ea typeface="Raleway"/>
              <a:cs typeface="Raleway"/>
              <a:sym typeface="Raleway"/>
            </a:endParaRPr>
          </a:p>
          <a:p>
            <a:pPr indent="0" lvl="0" marL="0" rtl="0" algn="just">
              <a:spcBef>
                <a:spcPts val="0"/>
              </a:spcBef>
              <a:spcAft>
                <a:spcPts val="0"/>
              </a:spcAft>
              <a:buNone/>
            </a:pPr>
            <a:r>
              <a:rPr lang="es-419">
                <a:latin typeface="Raleway"/>
                <a:ea typeface="Raleway"/>
                <a:cs typeface="Raleway"/>
                <a:sym typeface="Raleway"/>
              </a:rPr>
              <a:t>I       (Integrado) y</a:t>
            </a:r>
            <a:endParaRPr>
              <a:latin typeface="Raleway"/>
              <a:ea typeface="Raleway"/>
              <a:cs typeface="Raleway"/>
              <a:sym typeface="Raleway"/>
            </a:endParaRPr>
          </a:p>
          <a:p>
            <a:pPr indent="0" lvl="0" marL="0" rtl="0" algn="just">
              <a:spcBef>
                <a:spcPts val="0"/>
              </a:spcBef>
              <a:spcAft>
                <a:spcPts val="0"/>
              </a:spcAft>
              <a:buNone/>
            </a:pPr>
            <a:r>
              <a:t/>
            </a:r>
            <a:endParaRPr>
              <a:latin typeface="Raleway"/>
              <a:ea typeface="Raleway"/>
              <a:cs typeface="Raleway"/>
              <a:sym typeface="Raleway"/>
            </a:endParaRPr>
          </a:p>
          <a:p>
            <a:pPr indent="0" lvl="0" marL="0" rtl="0" algn="just">
              <a:spcBef>
                <a:spcPts val="0"/>
              </a:spcBef>
              <a:spcAft>
                <a:spcPts val="0"/>
              </a:spcAft>
              <a:buNone/>
            </a:pPr>
            <a:r>
              <a:rPr lang="es-419">
                <a:latin typeface="Raleway"/>
                <a:ea typeface="Raleway"/>
                <a:cs typeface="Raleway"/>
                <a:sym typeface="Raleway"/>
              </a:rPr>
              <a:t>MA    (Medias Móviles).</a:t>
            </a:r>
            <a:endParaRPr>
              <a:latin typeface="Raleway"/>
              <a:ea typeface="Raleway"/>
              <a:cs typeface="Raleway"/>
              <a:sym typeface="Raleway"/>
            </a:endParaRPr>
          </a:p>
        </p:txBody>
      </p:sp>
      <p:sp>
        <p:nvSpPr>
          <p:cNvPr id="259" name="Google Shape;259;p34"/>
          <p:cNvSpPr txBox="1"/>
          <p:nvPr/>
        </p:nvSpPr>
        <p:spPr>
          <a:xfrm>
            <a:off x="836775" y="3723800"/>
            <a:ext cx="78687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a:latin typeface="Raleway"/>
                <a:ea typeface="Raleway"/>
                <a:cs typeface="Raleway"/>
                <a:sym typeface="Raleway"/>
              </a:rPr>
              <a:t>Se suele expresar además. como ARIMA(p,d,q) donde los </a:t>
            </a:r>
            <a:r>
              <a:rPr lang="es-419">
                <a:uFill>
                  <a:noFill/>
                </a:uFill>
                <a:latin typeface="Raleway"/>
                <a:ea typeface="Raleway"/>
                <a:cs typeface="Raleway"/>
                <a:sym typeface="Raleway"/>
                <a:hlinkClick r:id="rId3"/>
              </a:rPr>
              <a:t>parámetros</a:t>
            </a:r>
            <a:r>
              <a:rPr lang="es-419">
                <a:latin typeface="Raleway"/>
                <a:ea typeface="Raleway"/>
                <a:cs typeface="Raleway"/>
                <a:sym typeface="Raleway"/>
              </a:rPr>
              <a:t> p, d y q son </a:t>
            </a:r>
            <a:r>
              <a:rPr lang="es-419">
                <a:uFill>
                  <a:noFill/>
                </a:uFill>
                <a:latin typeface="Raleway"/>
                <a:ea typeface="Raleway"/>
                <a:cs typeface="Raleway"/>
                <a:sym typeface="Raleway"/>
                <a:hlinkClick r:id="rId4"/>
              </a:rPr>
              <a:t>números enteros no negativos</a:t>
            </a:r>
            <a:r>
              <a:rPr lang="es-419">
                <a:latin typeface="Raleway"/>
                <a:ea typeface="Raleway"/>
                <a:cs typeface="Raleway"/>
                <a:sym typeface="Raleway"/>
              </a:rPr>
              <a:t> que indican el orden de las distintas componentes del modelo — respectivamente, las componentes </a:t>
            </a:r>
            <a:r>
              <a:rPr lang="es-419">
                <a:uFill>
                  <a:noFill/>
                </a:uFill>
                <a:latin typeface="Raleway"/>
                <a:ea typeface="Raleway"/>
                <a:cs typeface="Raleway"/>
                <a:sym typeface="Raleway"/>
                <a:hlinkClick r:id="rId5"/>
              </a:rPr>
              <a:t>autorregresiva</a:t>
            </a:r>
            <a:r>
              <a:rPr lang="es-419">
                <a:latin typeface="Raleway"/>
                <a:ea typeface="Raleway"/>
                <a:cs typeface="Raleway"/>
                <a:sym typeface="Raleway"/>
              </a:rPr>
              <a:t>, integrada y de </a:t>
            </a:r>
            <a:r>
              <a:rPr lang="es-419">
                <a:uFill>
                  <a:noFill/>
                </a:uFill>
                <a:latin typeface="Raleway"/>
                <a:ea typeface="Raleway"/>
                <a:cs typeface="Raleway"/>
                <a:sym typeface="Raleway"/>
                <a:hlinkClick r:id="rId6"/>
              </a:rPr>
              <a:t>media móvil</a:t>
            </a:r>
            <a:r>
              <a:rPr lang="es-419">
                <a:latin typeface="Raleway"/>
                <a:ea typeface="Raleway"/>
                <a:cs typeface="Raleway"/>
                <a:sym typeface="Raleway"/>
              </a:rPr>
              <a:t>.</a:t>
            </a:r>
            <a:endParaRPr>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5"/>
          <p:cNvSpPr txBox="1"/>
          <p:nvPr>
            <p:ph type="title"/>
          </p:nvPr>
        </p:nvSpPr>
        <p:spPr>
          <a:xfrm>
            <a:off x="633025" y="5792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ARIMA</a:t>
            </a:r>
            <a:endParaRPr/>
          </a:p>
        </p:txBody>
      </p:sp>
      <p:sp>
        <p:nvSpPr>
          <p:cNvPr id="265" name="Google Shape;265;p35"/>
          <p:cNvSpPr txBox="1"/>
          <p:nvPr/>
        </p:nvSpPr>
        <p:spPr>
          <a:xfrm>
            <a:off x="438300" y="1819425"/>
            <a:ext cx="8236500" cy="300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b="1" lang="es-419" sz="900">
                <a:solidFill>
                  <a:srgbClr val="212121"/>
                </a:solidFill>
                <a:highlight>
                  <a:srgbClr val="FFFFFF"/>
                </a:highlight>
                <a:latin typeface="Raleway"/>
                <a:ea typeface="Raleway"/>
                <a:cs typeface="Raleway"/>
                <a:sym typeface="Raleway"/>
              </a:rPr>
              <a:t>Cómo encontrar el v</a:t>
            </a:r>
            <a:r>
              <a:rPr b="1" lang="es-419" sz="900">
                <a:solidFill>
                  <a:srgbClr val="212121"/>
                </a:solidFill>
                <a:highlight>
                  <a:srgbClr val="FFFFFF"/>
                </a:highlight>
                <a:latin typeface="Raleway"/>
                <a:ea typeface="Raleway"/>
                <a:cs typeface="Raleway"/>
                <a:sym typeface="Raleway"/>
              </a:rPr>
              <a:t>alor d</a:t>
            </a:r>
            <a:r>
              <a:rPr b="1" lang="es-419" sz="900">
                <a:solidFill>
                  <a:srgbClr val="212121"/>
                </a:solidFill>
                <a:highlight>
                  <a:srgbClr val="FFFFFF"/>
                </a:highlight>
                <a:latin typeface="Raleway"/>
                <a:ea typeface="Raleway"/>
                <a:cs typeface="Raleway"/>
                <a:sym typeface="Raleway"/>
              </a:rPr>
              <a:t>e d. </a:t>
            </a:r>
            <a:endParaRPr b="1"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900">
                <a:solidFill>
                  <a:srgbClr val="212121"/>
                </a:solidFill>
                <a:highlight>
                  <a:srgbClr val="FFFFFF"/>
                </a:highlight>
                <a:latin typeface="Raleway"/>
                <a:ea typeface="Raleway"/>
                <a:cs typeface="Raleway"/>
                <a:sym typeface="Raleway"/>
              </a:rPr>
              <a:t>Se puede inferir gráficamente aunque también se aplica Dickey-Fuller para determinarlo. </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900">
                <a:solidFill>
                  <a:srgbClr val="212121"/>
                </a:solidFill>
                <a:highlight>
                  <a:srgbClr val="FFFFFF"/>
                </a:highlight>
                <a:latin typeface="Raleway"/>
                <a:ea typeface="Raleway"/>
                <a:cs typeface="Raleway"/>
                <a:sym typeface="Raleway"/>
              </a:rPr>
              <a:t>El valor de d, por lo tanto, es el número mínimo de diferenciaciones necesarias para que la serie sea estacionaria. Y si la serie de tiempo ya es estacionaria, entonces  d es igual a 0 .</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b="1" lang="es-419" sz="900">
                <a:solidFill>
                  <a:srgbClr val="212121"/>
                </a:solidFill>
                <a:highlight>
                  <a:srgbClr val="FFFFFF"/>
                </a:highlight>
                <a:latin typeface="Raleway"/>
                <a:ea typeface="Raleway"/>
                <a:cs typeface="Raleway"/>
                <a:sym typeface="Raleway"/>
              </a:rPr>
              <a:t>Cómo encontrar el orden del término AR (p)</a:t>
            </a:r>
            <a:endParaRPr b="1"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900">
                <a:solidFill>
                  <a:srgbClr val="212121"/>
                </a:solidFill>
                <a:highlight>
                  <a:srgbClr val="FFFFFF"/>
                </a:highlight>
                <a:latin typeface="Raleway"/>
                <a:ea typeface="Raleway"/>
                <a:cs typeface="Raleway"/>
                <a:sym typeface="Raleway"/>
              </a:rPr>
              <a:t>Se puede inferir el número requerido de términos de AR inspeccionando el gráfico de Autocorrelación parcial (PACF).</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900">
                <a:solidFill>
                  <a:srgbClr val="212121"/>
                </a:solidFill>
                <a:highlight>
                  <a:srgbClr val="FFFFFF"/>
                </a:highlight>
                <a:latin typeface="Raleway"/>
                <a:ea typeface="Raleway"/>
                <a:cs typeface="Raleway"/>
                <a:sym typeface="Raleway"/>
              </a:rPr>
              <a:t>La Autocorrelación parcial se puede imaginar como la correlación entre la serie y su rezago, después de excluir las contribuciones de los rezagos intermedios. Entonces la PACF transmite la correlación pura entre un retraso y la serie, de esta manera sabrá si ese retraso es necesario en el plazo de AR o no.</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900">
                <a:solidFill>
                  <a:srgbClr val="212121"/>
                </a:solidFill>
                <a:highlight>
                  <a:srgbClr val="FFFFFF"/>
                </a:highlight>
                <a:latin typeface="Raleway"/>
                <a:ea typeface="Raleway"/>
                <a:cs typeface="Raleway"/>
                <a:sym typeface="Raleway"/>
              </a:rPr>
              <a:t>Cualquier autocorrelación en una serie estacionaria se puede rectificar agregando suficientes términos de AR. Entonces, inicialmente tomamos el orden del término AR como igual a tantos rezagos que cruzan el límite de significancia en la gráfica PACF.</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b="1" lang="es-419" sz="900">
                <a:solidFill>
                  <a:srgbClr val="212121"/>
                </a:solidFill>
                <a:highlight>
                  <a:srgbClr val="FFFFFF"/>
                </a:highlight>
                <a:latin typeface="Raleway"/>
                <a:ea typeface="Raleway"/>
                <a:cs typeface="Raleway"/>
                <a:sym typeface="Raleway"/>
              </a:rPr>
              <a:t>Cómo encontrar el orden del término MA (q)</a:t>
            </a:r>
            <a:r>
              <a:rPr lang="es-419" sz="900">
                <a:solidFill>
                  <a:srgbClr val="212121"/>
                </a:solidFill>
                <a:highlight>
                  <a:srgbClr val="FFFFFF"/>
                </a:highlight>
                <a:latin typeface="Raleway"/>
                <a:ea typeface="Raleway"/>
                <a:cs typeface="Raleway"/>
                <a:sym typeface="Raleway"/>
              </a:rPr>
              <a:t> Se puede  inferir el número de términos MA mediante el gráfico de </a:t>
            </a:r>
            <a:r>
              <a:rPr lang="es-419" sz="900">
                <a:solidFill>
                  <a:srgbClr val="212121"/>
                </a:solidFill>
                <a:highlight>
                  <a:srgbClr val="FFFFFF"/>
                </a:highlight>
                <a:latin typeface="Raleway"/>
                <a:ea typeface="Raleway"/>
                <a:cs typeface="Raleway"/>
                <a:sym typeface="Raleway"/>
              </a:rPr>
              <a:t>ACF</a:t>
            </a:r>
            <a:r>
              <a:rPr lang="es-419" sz="900">
                <a:solidFill>
                  <a:srgbClr val="212121"/>
                </a:solidFill>
                <a:highlight>
                  <a:srgbClr val="FFFFFF"/>
                </a:highlight>
                <a:latin typeface="Raleway"/>
                <a:ea typeface="Raleway"/>
                <a:cs typeface="Raleway"/>
                <a:sym typeface="Raleway"/>
              </a:rPr>
              <a:t>. Un término MA es técnicamente el error del prónostico retrasado.</a:t>
            </a:r>
            <a:endParaRPr sz="9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500"/>
              </a:spcAft>
              <a:buNone/>
            </a:pPr>
            <a:r>
              <a:rPr lang="es-419" sz="900">
                <a:solidFill>
                  <a:srgbClr val="212121"/>
                </a:solidFill>
                <a:highlight>
                  <a:srgbClr val="FFFFFF"/>
                </a:highlight>
                <a:latin typeface="Raleway"/>
                <a:ea typeface="Raleway"/>
                <a:cs typeface="Raleway"/>
                <a:sym typeface="Raleway"/>
              </a:rPr>
              <a:t>El ACF indica cuántos términos MA se requieren para eliminar cualquier autocorrelación en la serie estacionaria.</a:t>
            </a:r>
            <a:endParaRPr sz="900">
              <a:solidFill>
                <a:srgbClr val="212121"/>
              </a:solidFill>
              <a:highlight>
                <a:srgbClr val="FFFFFF"/>
              </a:highlight>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6"/>
          <p:cNvSpPr txBox="1"/>
          <p:nvPr>
            <p:ph type="title"/>
          </p:nvPr>
        </p:nvSpPr>
        <p:spPr>
          <a:xfrm>
            <a:off x="702900" y="5149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SARIMA  (Seasonal ARIMA)</a:t>
            </a:r>
            <a:endParaRPr/>
          </a:p>
        </p:txBody>
      </p:sp>
      <p:sp>
        <p:nvSpPr>
          <p:cNvPr id="271" name="Google Shape;271;p36"/>
          <p:cNvSpPr txBox="1"/>
          <p:nvPr/>
        </p:nvSpPr>
        <p:spPr>
          <a:xfrm>
            <a:off x="727800" y="1853850"/>
            <a:ext cx="763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000">
                <a:solidFill>
                  <a:srgbClr val="212121"/>
                </a:solidFill>
                <a:highlight>
                  <a:srgbClr val="FFFFFF"/>
                </a:highlight>
                <a:latin typeface="Raleway"/>
                <a:ea typeface="Raleway"/>
                <a:cs typeface="Raleway"/>
                <a:sym typeface="Raleway"/>
              </a:rPr>
              <a:t>Es una extensión de ARIMA que admite explícitamente datos de series temporales univariadas con un componente estacional.</a:t>
            </a:r>
            <a:endParaRPr sz="1200">
              <a:latin typeface="Raleway"/>
              <a:ea typeface="Raleway"/>
              <a:cs typeface="Raleway"/>
              <a:sym typeface="Raleway"/>
            </a:endParaRPr>
          </a:p>
        </p:txBody>
      </p:sp>
      <p:sp>
        <p:nvSpPr>
          <p:cNvPr id="272" name="Google Shape;272;p36"/>
          <p:cNvSpPr txBox="1"/>
          <p:nvPr/>
        </p:nvSpPr>
        <p:spPr>
          <a:xfrm>
            <a:off x="727800" y="2192550"/>
            <a:ext cx="7931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000">
                <a:solidFill>
                  <a:srgbClr val="212121"/>
                </a:solidFill>
                <a:highlight>
                  <a:srgbClr val="FFFFFF"/>
                </a:highlight>
                <a:latin typeface="Raleway"/>
                <a:ea typeface="Raleway"/>
                <a:cs typeface="Raleway"/>
                <a:sym typeface="Raleway"/>
              </a:rPr>
              <a:t>Agrega tres nuevos hiperparámetros para especificar la autorregresión (AR), diferenciación (I) y media móvil (MA) para el componente estacional de la serie, así como un parámetro adicional para el período de la estacionalidad.</a:t>
            </a:r>
            <a:endParaRPr sz="1200">
              <a:latin typeface="Raleway"/>
              <a:ea typeface="Raleway"/>
              <a:cs typeface="Raleway"/>
              <a:sym typeface="Raleway"/>
            </a:endParaRPr>
          </a:p>
        </p:txBody>
      </p:sp>
      <p:sp>
        <p:nvSpPr>
          <p:cNvPr id="273" name="Google Shape;273;p36"/>
          <p:cNvSpPr txBox="1"/>
          <p:nvPr/>
        </p:nvSpPr>
        <p:spPr>
          <a:xfrm>
            <a:off x="689500" y="2832750"/>
            <a:ext cx="7592400" cy="165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s-419" sz="1000">
                <a:solidFill>
                  <a:srgbClr val="212121"/>
                </a:solidFill>
                <a:highlight>
                  <a:srgbClr val="FFFFFF"/>
                </a:highlight>
                <a:latin typeface="Raleway"/>
                <a:ea typeface="Raleway"/>
                <a:cs typeface="Raleway"/>
                <a:sym typeface="Raleway"/>
              </a:rPr>
              <a:t>Hay cuatro elementos estacionales que no forman parte de ARIMA que deben configurarse; ellos son:</a:t>
            </a:r>
            <a:endParaRPr sz="10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1000">
                <a:solidFill>
                  <a:srgbClr val="212121"/>
                </a:solidFill>
                <a:highlight>
                  <a:srgbClr val="FFFFFF"/>
                </a:highlight>
                <a:latin typeface="Raleway"/>
                <a:ea typeface="Raleway"/>
                <a:cs typeface="Raleway"/>
                <a:sym typeface="Raleway"/>
              </a:rPr>
              <a:t>P: orden autorregresivo estacional.</a:t>
            </a:r>
            <a:endParaRPr sz="10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1000">
                <a:solidFill>
                  <a:srgbClr val="212121"/>
                </a:solidFill>
                <a:highlight>
                  <a:srgbClr val="FFFFFF"/>
                </a:highlight>
                <a:latin typeface="Raleway"/>
                <a:ea typeface="Raleway"/>
                <a:cs typeface="Raleway"/>
                <a:sym typeface="Raleway"/>
              </a:rPr>
              <a:t>D: Orden de diferencia estacional.</a:t>
            </a:r>
            <a:endParaRPr sz="10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1000">
                <a:solidFill>
                  <a:srgbClr val="212121"/>
                </a:solidFill>
                <a:highlight>
                  <a:srgbClr val="FFFFFF"/>
                </a:highlight>
                <a:latin typeface="Raleway"/>
                <a:ea typeface="Raleway"/>
                <a:cs typeface="Raleway"/>
                <a:sym typeface="Raleway"/>
              </a:rPr>
              <a:t>P: Orden promedio móvil estacional.</a:t>
            </a:r>
            <a:endParaRPr sz="1000">
              <a:solidFill>
                <a:srgbClr val="212121"/>
              </a:solidFill>
              <a:highlight>
                <a:srgbClr val="FFFFFF"/>
              </a:highlight>
              <a:latin typeface="Raleway"/>
              <a:ea typeface="Raleway"/>
              <a:cs typeface="Raleway"/>
              <a:sym typeface="Raleway"/>
            </a:endParaRPr>
          </a:p>
          <a:p>
            <a:pPr indent="0" lvl="0" marL="0" rtl="0" algn="l">
              <a:lnSpc>
                <a:spcPct val="115000"/>
              </a:lnSpc>
              <a:spcBef>
                <a:spcPts val="600"/>
              </a:spcBef>
              <a:spcAft>
                <a:spcPts val="0"/>
              </a:spcAft>
              <a:buNone/>
            </a:pPr>
            <a:r>
              <a:rPr lang="es-419" sz="1000">
                <a:solidFill>
                  <a:srgbClr val="212121"/>
                </a:solidFill>
                <a:highlight>
                  <a:srgbClr val="FFFFFF"/>
                </a:highlight>
                <a:latin typeface="Raleway"/>
                <a:ea typeface="Raleway"/>
                <a:cs typeface="Raleway"/>
                <a:sym typeface="Raleway"/>
              </a:rPr>
              <a:t>m: El número de pasos de tiempo para un solo período estacional.</a:t>
            </a:r>
            <a:endParaRPr sz="1000">
              <a:solidFill>
                <a:srgbClr val="212121"/>
              </a:solidFill>
              <a:highlight>
                <a:srgbClr val="FFFFFF"/>
              </a:highlight>
              <a:latin typeface="Raleway"/>
              <a:ea typeface="Raleway"/>
              <a:cs typeface="Raleway"/>
              <a:sym typeface="Raleway"/>
            </a:endParaRPr>
          </a:p>
          <a:p>
            <a:pPr indent="0" lvl="0" marL="0" rtl="0" algn="l">
              <a:spcBef>
                <a:spcPts val="500"/>
              </a:spcBef>
              <a:spcAft>
                <a:spcPts val="0"/>
              </a:spcAft>
              <a:buNone/>
            </a:pPr>
            <a:r>
              <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38" name="Shape 138"/>
        <p:cNvGrpSpPr/>
        <p:nvPr/>
      </p:nvGrpSpPr>
      <p:grpSpPr>
        <a:xfrm>
          <a:off x="0" y="0"/>
          <a:ext cx="0" cy="0"/>
          <a:chOff x="0" y="0"/>
          <a:chExt cx="0" cy="0"/>
        </a:xfrm>
      </p:grpSpPr>
      <p:sp>
        <p:nvSpPr>
          <p:cNvPr id="139" name="Google Shape;139;p19"/>
          <p:cNvSpPr txBox="1"/>
          <p:nvPr>
            <p:ph type="title"/>
          </p:nvPr>
        </p:nvSpPr>
        <p:spPr>
          <a:xfrm>
            <a:off x="729450" y="647375"/>
            <a:ext cx="7010100" cy="426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sz="2600"/>
              <a:t>Objetivo del proyecto</a:t>
            </a:r>
            <a:endParaRPr sz="1600"/>
          </a:p>
        </p:txBody>
      </p:sp>
      <p:sp>
        <p:nvSpPr>
          <p:cNvPr id="140" name="Google Shape;140;p19"/>
          <p:cNvSpPr txBox="1"/>
          <p:nvPr>
            <p:ph idx="4294967295" type="body"/>
          </p:nvPr>
        </p:nvSpPr>
        <p:spPr>
          <a:xfrm>
            <a:off x="729450" y="2054150"/>
            <a:ext cx="7010100" cy="2628300"/>
          </a:xfrm>
          <a:prstGeom prst="rect">
            <a:avLst/>
          </a:prstGeom>
        </p:spPr>
        <p:txBody>
          <a:bodyPr anchorCtr="0" anchor="t" bIns="91425" lIns="91425" spcFirstLastPara="1" rIns="91425" wrap="square" tIns="91425">
            <a:normAutofit fontScale="55000"/>
          </a:bodyPr>
          <a:lstStyle/>
          <a:p>
            <a:pPr indent="0" lvl="0" marL="0" rtl="0" algn="just">
              <a:spcBef>
                <a:spcPts val="0"/>
              </a:spcBef>
              <a:spcAft>
                <a:spcPts val="0"/>
              </a:spcAft>
              <a:buNone/>
            </a:pPr>
            <a:r>
              <a:rPr lang="es-419" sz="3000">
                <a:solidFill>
                  <a:srgbClr val="FFFFFF"/>
                </a:solidFill>
              </a:rPr>
              <a:t>El objetivo central de la mentoría es implementar modelos de series temporales para lograr </a:t>
            </a:r>
            <a:r>
              <a:rPr b="1" lang="es-419" sz="3000">
                <a:solidFill>
                  <a:srgbClr val="FFFFFF"/>
                </a:solidFill>
              </a:rPr>
              <a:t>predecir las ventas en las sucursales de una cadena de supermercados</a:t>
            </a:r>
            <a:r>
              <a:rPr lang="es-419" sz="3000">
                <a:solidFill>
                  <a:srgbClr val="FFFFFF"/>
                </a:solidFill>
              </a:rPr>
              <a:t> de Ecuador, con una frecuencia diaria.</a:t>
            </a:r>
            <a:br>
              <a:rPr lang="es-419" sz="3000">
                <a:solidFill>
                  <a:srgbClr val="FFFFFF"/>
                </a:solidFill>
              </a:rPr>
            </a:br>
            <a:br>
              <a:rPr lang="es-419" sz="3000">
                <a:solidFill>
                  <a:srgbClr val="FFFFFF"/>
                </a:solidFill>
              </a:rPr>
            </a:br>
            <a:r>
              <a:rPr lang="es-419" sz="3000">
                <a:solidFill>
                  <a:srgbClr val="FFFFFF"/>
                </a:solidFill>
              </a:rPr>
              <a:t>La correcta predicción de las unidades vendidas permite: por un lado, evitar desperdicios por mantener stock innecesario de productos perecederos y por el otro lado, evitar la pérdida de ventas por faltas de stock.</a:t>
            </a:r>
            <a:endParaRPr sz="3000">
              <a:solidFill>
                <a:srgbClr val="FFFFFF"/>
              </a:solidFill>
            </a:endParaRPr>
          </a:p>
          <a:p>
            <a:pPr indent="0" lvl="0" marL="0" rtl="0" algn="l">
              <a:spcBef>
                <a:spcPts val="1200"/>
              </a:spcBef>
              <a:spcAft>
                <a:spcPts val="1200"/>
              </a:spcAft>
              <a:buNone/>
            </a:pPr>
            <a:r>
              <a:t/>
            </a:r>
            <a:endParaRPr sz="30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7"/>
          <p:cNvSpPr txBox="1"/>
          <p:nvPr>
            <p:ph type="title"/>
          </p:nvPr>
        </p:nvSpPr>
        <p:spPr>
          <a:xfrm>
            <a:off x="727800" y="5502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SARIMA</a:t>
            </a:r>
            <a:endParaRPr/>
          </a:p>
        </p:txBody>
      </p:sp>
      <p:pic>
        <p:nvPicPr>
          <p:cNvPr id="279" name="Google Shape;279;p37"/>
          <p:cNvPicPr preferRelativeResize="0"/>
          <p:nvPr/>
        </p:nvPicPr>
        <p:blipFill>
          <a:blip r:embed="rId3">
            <a:alphaModFix/>
          </a:blip>
          <a:stretch>
            <a:fillRect/>
          </a:stretch>
        </p:blipFill>
        <p:spPr>
          <a:xfrm>
            <a:off x="683750" y="2210925"/>
            <a:ext cx="3829399" cy="2111875"/>
          </a:xfrm>
          <a:prstGeom prst="rect">
            <a:avLst/>
          </a:prstGeom>
          <a:noFill/>
          <a:ln>
            <a:noFill/>
          </a:ln>
        </p:spPr>
      </p:pic>
      <p:pic>
        <p:nvPicPr>
          <p:cNvPr id="280" name="Google Shape;280;p37"/>
          <p:cNvPicPr preferRelativeResize="0"/>
          <p:nvPr/>
        </p:nvPicPr>
        <p:blipFill>
          <a:blip r:embed="rId4">
            <a:alphaModFix/>
          </a:blip>
          <a:stretch>
            <a:fillRect/>
          </a:stretch>
        </p:blipFill>
        <p:spPr>
          <a:xfrm>
            <a:off x="4880050" y="2410525"/>
            <a:ext cx="3692401" cy="19122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8"/>
          <p:cNvSpPr txBox="1"/>
          <p:nvPr>
            <p:ph type="title"/>
          </p:nvPr>
        </p:nvSpPr>
        <p:spPr>
          <a:xfrm>
            <a:off x="727800" y="5874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SARIMA</a:t>
            </a:r>
            <a:endParaRPr/>
          </a:p>
        </p:txBody>
      </p:sp>
      <p:pic>
        <p:nvPicPr>
          <p:cNvPr id="286" name="Google Shape;286;p38"/>
          <p:cNvPicPr preferRelativeResize="0"/>
          <p:nvPr/>
        </p:nvPicPr>
        <p:blipFill>
          <a:blip r:embed="rId3">
            <a:alphaModFix/>
          </a:blip>
          <a:stretch>
            <a:fillRect/>
          </a:stretch>
        </p:blipFill>
        <p:spPr>
          <a:xfrm>
            <a:off x="674425" y="2102450"/>
            <a:ext cx="6489299" cy="25958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740125" y="5998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AUTO-ARIMA </a:t>
            </a:r>
            <a:endParaRPr/>
          </a:p>
        </p:txBody>
      </p:sp>
      <p:sp>
        <p:nvSpPr>
          <p:cNvPr id="292" name="Google Shape;292;p39"/>
          <p:cNvSpPr txBox="1"/>
          <p:nvPr/>
        </p:nvSpPr>
        <p:spPr>
          <a:xfrm>
            <a:off x="674425" y="1853850"/>
            <a:ext cx="7754100" cy="400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s-419">
                <a:solidFill>
                  <a:schemeClr val="dk2"/>
                </a:solidFill>
                <a:latin typeface="Raleway"/>
                <a:ea typeface="Raleway"/>
                <a:cs typeface="Raleway"/>
                <a:sym typeface="Raleway"/>
              </a:rPr>
              <a:t>La función auto_arima() obtiene los mejores parámetros de p,d,q,P,D,Q,M</a:t>
            </a:r>
            <a:endParaRPr>
              <a:solidFill>
                <a:schemeClr val="dk2"/>
              </a:solidFill>
              <a:latin typeface="Raleway"/>
              <a:ea typeface="Raleway"/>
              <a:cs typeface="Raleway"/>
              <a:sym typeface="Raleway"/>
            </a:endParaRPr>
          </a:p>
        </p:txBody>
      </p:sp>
      <p:pic>
        <p:nvPicPr>
          <p:cNvPr id="293" name="Google Shape;293;p39"/>
          <p:cNvPicPr preferRelativeResize="0"/>
          <p:nvPr/>
        </p:nvPicPr>
        <p:blipFill>
          <a:blip r:embed="rId3">
            <a:alphaModFix/>
          </a:blip>
          <a:stretch>
            <a:fillRect/>
          </a:stretch>
        </p:blipFill>
        <p:spPr>
          <a:xfrm>
            <a:off x="1631550" y="2571750"/>
            <a:ext cx="5324475" cy="2057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0"/>
          <p:cNvSpPr txBox="1"/>
          <p:nvPr>
            <p:ph type="title"/>
          </p:nvPr>
        </p:nvSpPr>
        <p:spPr>
          <a:xfrm>
            <a:off x="727800" y="5626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LTSM- Redes Neuronales</a:t>
            </a:r>
            <a:endParaRPr/>
          </a:p>
        </p:txBody>
      </p:sp>
      <p:sp>
        <p:nvSpPr>
          <p:cNvPr id="299" name="Google Shape;299;p40"/>
          <p:cNvSpPr txBox="1"/>
          <p:nvPr/>
        </p:nvSpPr>
        <p:spPr>
          <a:xfrm>
            <a:off x="727800" y="1593575"/>
            <a:ext cx="8008200" cy="3537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Parámetros</a:t>
            </a:r>
            <a:r>
              <a:rPr lang="es-419" sz="950">
                <a:highlight>
                  <a:srgbClr val="FFFFFE"/>
                </a:highlight>
                <a:latin typeface="Raleway"/>
                <a:ea typeface="Raleway"/>
                <a:cs typeface="Raleway"/>
                <a:sym typeface="Raleway"/>
              </a:rPr>
              <a:t> para ajustar el modelo LSTM.</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hidden_layer_sizes</a:t>
            </a:r>
            <a:r>
              <a:rPr lang="es-419" sz="950">
                <a:highlight>
                  <a:srgbClr val="FFFFFE"/>
                </a:highlight>
                <a:latin typeface="Raleway"/>
                <a:ea typeface="Raleway"/>
                <a:cs typeface="Raleway"/>
                <a:sym typeface="Raleway"/>
              </a:rPr>
              <a:t>: Debe proporcionar una cantidad de capas ocultas y neuronas para cada capa oculta. Por ejemplo, hidden_layer_sizes – (5,3,3) significa que hay tres capas ocultas y el número de neuronas para la capa uno es 5, para la capa dos es 3 y para la capa tres es 3, respectivamente. El valor predeterminado es (100), es decir, una capa oculta con 100 neuronas.</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activation</a:t>
            </a:r>
            <a:r>
              <a:rPr lang="es-419" sz="950">
                <a:highlight>
                  <a:srgbClr val="FFFFFE"/>
                </a:highlight>
                <a:latin typeface="Raleway"/>
                <a:ea typeface="Raleway"/>
                <a:cs typeface="Raleway"/>
                <a:sym typeface="Raleway"/>
              </a:rPr>
              <a:t>: Esta es la función de activación de una capa oculta; hay cuatro funciones de activación disponibles para su uso; el valor predeterminado es "relu". relu: </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t/>
            </a:r>
            <a:endParaRPr b="1"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solver</a:t>
            </a:r>
            <a:r>
              <a:rPr lang="es-419" sz="950">
                <a:highlight>
                  <a:srgbClr val="FFFFFE"/>
                </a:highlight>
                <a:latin typeface="Raleway"/>
                <a:ea typeface="Raleway"/>
                <a:cs typeface="Raleway"/>
                <a:sym typeface="Raleway"/>
              </a:rPr>
              <a:t>: </a:t>
            </a:r>
            <a:r>
              <a:rPr lang="es-419" sz="750">
                <a:highlight>
                  <a:srgbClr val="FFFFFE"/>
                </a:highlight>
                <a:latin typeface="Raleway"/>
                <a:ea typeface="Raleway"/>
                <a:cs typeface="Raleway"/>
                <a:sym typeface="Raleway"/>
              </a:rPr>
              <a:t>Esto es para optimizar el peso. Hay tres opciones disponibles, la predeterminada es "adam". adam</a:t>
            </a:r>
            <a:r>
              <a:rPr lang="es-419" sz="1000">
                <a:solidFill>
                  <a:srgbClr val="212121"/>
                </a:solidFill>
                <a:highlight>
                  <a:srgbClr val="FFFFFF"/>
                </a:highlight>
                <a:latin typeface="Raleway"/>
                <a:ea typeface="Raleway"/>
                <a:cs typeface="Raleway"/>
                <a:sym typeface="Raleway"/>
              </a:rPr>
              <a:t>: Optimizador basado en gradiente estocástico propuesto por Diederik Kingma y Jimmy Ba, que funciona bien para un gran conjunto de datos lbfgs: Pertenece a la familia de métodos cuasi-Newton, funciona bien para conjuntos de datos pequeños sgd: Descenso de gradiente estocástico</a:t>
            </a:r>
            <a:endParaRPr sz="7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max_iter</a:t>
            </a:r>
            <a:r>
              <a:rPr lang="es-419" sz="950">
                <a:highlight>
                  <a:srgbClr val="FFFFFE"/>
                </a:highlight>
                <a:latin typeface="Raleway"/>
                <a:ea typeface="Raleway"/>
                <a:cs typeface="Raleway"/>
                <a:sym typeface="Raleway"/>
              </a:rPr>
              <a:t>: Este es el número máximo de iteraciones para que el solucionador converja, el valor predeterminado es 200.</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t/>
            </a:r>
            <a:endParaRPr sz="950">
              <a:highlight>
                <a:srgbClr val="FFFFFE"/>
              </a:highlight>
              <a:latin typeface="Raleway"/>
              <a:ea typeface="Raleway"/>
              <a:cs typeface="Raleway"/>
              <a:sym typeface="Raleway"/>
            </a:endParaRPr>
          </a:p>
          <a:p>
            <a:pPr indent="0" lvl="0" marL="0" rtl="0" algn="l">
              <a:lnSpc>
                <a:spcPct val="135714"/>
              </a:lnSpc>
              <a:spcBef>
                <a:spcPts val="0"/>
              </a:spcBef>
              <a:spcAft>
                <a:spcPts val="0"/>
              </a:spcAft>
              <a:buNone/>
            </a:pPr>
            <a:r>
              <a:rPr b="1" lang="es-419" sz="950">
                <a:highlight>
                  <a:srgbClr val="FFFFFE"/>
                </a:highlight>
                <a:latin typeface="Raleway"/>
                <a:ea typeface="Raleway"/>
                <a:cs typeface="Raleway"/>
                <a:sym typeface="Raleway"/>
              </a:rPr>
              <a:t>learning_rate_init</a:t>
            </a:r>
            <a:r>
              <a:rPr lang="es-419" sz="950">
                <a:highlight>
                  <a:srgbClr val="FFFFFE"/>
                </a:highlight>
                <a:latin typeface="Raleway"/>
                <a:ea typeface="Raleway"/>
                <a:cs typeface="Raleway"/>
                <a:sym typeface="Raleway"/>
              </a:rPr>
              <a:t>: Esta es la tasa de aprendizaje inicial para controlar el tamaño de paso para actualizar los pesos (solo se aplica a los solucionadores sgd/ adam), el valor predeterminado es 0,001.</a:t>
            </a:r>
            <a:endParaRPr sz="950">
              <a:highlight>
                <a:srgbClr val="FFFFFE"/>
              </a:highlight>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729450" y="5798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LTSM- Redes Neuronales</a:t>
            </a:r>
            <a:endParaRPr/>
          </a:p>
        </p:txBody>
      </p:sp>
      <p:pic>
        <p:nvPicPr>
          <p:cNvPr id="305" name="Google Shape;305;p41"/>
          <p:cNvPicPr preferRelativeResize="0"/>
          <p:nvPr/>
        </p:nvPicPr>
        <p:blipFill>
          <a:blip r:embed="rId3">
            <a:alphaModFix/>
          </a:blip>
          <a:stretch>
            <a:fillRect/>
          </a:stretch>
        </p:blipFill>
        <p:spPr>
          <a:xfrm>
            <a:off x="865500" y="1237300"/>
            <a:ext cx="7157501" cy="33897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2"/>
          <p:cNvSpPr txBox="1"/>
          <p:nvPr>
            <p:ph type="title"/>
          </p:nvPr>
        </p:nvSpPr>
        <p:spPr>
          <a:xfrm>
            <a:off x="727800" y="6245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LTSM -Redes Neuronales</a:t>
            </a:r>
            <a:endParaRPr/>
          </a:p>
        </p:txBody>
      </p:sp>
      <p:pic>
        <p:nvPicPr>
          <p:cNvPr id="311" name="Google Shape;311;p42"/>
          <p:cNvPicPr preferRelativeResize="0"/>
          <p:nvPr/>
        </p:nvPicPr>
        <p:blipFill>
          <a:blip r:embed="rId3">
            <a:alphaModFix/>
          </a:blip>
          <a:stretch>
            <a:fillRect/>
          </a:stretch>
        </p:blipFill>
        <p:spPr>
          <a:xfrm>
            <a:off x="757025" y="1669700"/>
            <a:ext cx="7506526" cy="3393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3"/>
          <p:cNvSpPr txBox="1"/>
          <p:nvPr>
            <p:ph type="title"/>
          </p:nvPr>
        </p:nvSpPr>
        <p:spPr>
          <a:xfrm>
            <a:off x="727800" y="5180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PROPHET</a:t>
            </a:r>
            <a:endParaRPr/>
          </a:p>
        </p:txBody>
      </p:sp>
      <p:sp>
        <p:nvSpPr>
          <p:cNvPr id="317" name="Google Shape;317;p43"/>
          <p:cNvSpPr txBox="1"/>
          <p:nvPr/>
        </p:nvSpPr>
        <p:spPr>
          <a:xfrm>
            <a:off x="603000" y="1889025"/>
            <a:ext cx="7938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950">
                <a:highlight>
                  <a:srgbClr val="FFFFFE"/>
                </a:highlight>
                <a:latin typeface="Raleway"/>
                <a:ea typeface="Raleway"/>
                <a:cs typeface="Raleway"/>
                <a:sym typeface="Raleway"/>
              </a:rPr>
              <a:t>Prophet es un modelo de regresión aditiva con una tendencia de curva de crecimiento lineal o logística por partes. Incluye un componente estacional anual modelado usando series de Fourier y un componente estacional semanal modelado usando variables ficticias</a:t>
            </a:r>
            <a:endParaRPr sz="950">
              <a:highlight>
                <a:srgbClr val="FFFFFE"/>
              </a:highlight>
              <a:latin typeface="Raleway"/>
              <a:ea typeface="Raleway"/>
              <a:cs typeface="Raleway"/>
              <a:sym typeface="Raleway"/>
            </a:endParaRPr>
          </a:p>
        </p:txBody>
      </p:sp>
      <p:pic>
        <p:nvPicPr>
          <p:cNvPr id="318" name="Google Shape;318;p43"/>
          <p:cNvPicPr preferRelativeResize="0"/>
          <p:nvPr/>
        </p:nvPicPr>
        <p:blipFill>
          <a:blip r:embed="rId3">
            <a:alphaModFix/>
          </a:blip>
          <a:stretch>
            <a:fillRect/>
          </a:stretch>
        </p:blipFill>
        <p:spPr>
          <a:xfrm>
            <a:off x="603000" y="2366025"/>
            <a:ext cx="7403499" cy="2472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4"/>
          <p:cNvSpPr txBox="1"/>
          <p:nvPr>
            <p:ph type="title"/>
          </p:nvPr>
        </p:nvSpPr>
        <p:spPr>
          <a:xfrm>
            <a:off x="665950" y="5257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Métricas</a:t>
            </a:r>
            <a:endParaRPr/>
          </a:p>
        </p:txBody>
      </p:sp>
      <p:sp>
        <p:nvSpPr>
          <p:cNvPr id="324" name="Google Shape;324;p44"/>
          <p:cNvSpPr txBox="1"/>
          <p:nvPr/>
        </p:nvSpPr>
        <p:spPr>
          <a:xfrm>
            <a:off x="207250" y="1853850"/>
            <a:ext cx="8168100" cy="456900"/>
          </a:xfrm>
          <a:prstGeom prst="rect">
            <a:avLst/>
          </a:prstGeom>
          <a:noFill/>
          <a:ln>
            <a:noFill/>
          </a:ln>
        </p:spPr>
        <p:txBody>
          <a:bodyPr anchorCtr="0" anchor="t" bIns="91425" lIns="91425" spcFirstLastPara="1" rIns="91425" wrap="square" tIns="91425">
            <a:spAutoFit/>
          </a:bodyPr>
          <a:lstStyle/>
          <a:p>
            <a:pPr indent="0" lvl="0" marL="0" rtl="0" algn="just">
              <a:lnSpc>
                <a:spcPct val="135714"/>
              </a:lnSpc>
              <a:spcBef>
                <a:spcPts val="0"/>
              </a:spcBef>
              <a:spcAft>
                <a:spcPts val="0"/>
              </a:spcAft>
              <a:buNone/>
            </a:pPr>
            <a:r>
              <a:rPr lang="es-419" sz="750">
                <a:highlight>
                  <a:srgbClr val="FFFFFE"/>
                </a:highlight>
                <a:latin typeface="Raleway"/>
                <a:ea typeface="Raleway"/>
                <a:cs typeface="Raleway"/>
                <a:sym typeface="Raleway"/>
              </a:rPr>
              <a:t>Al desarrollar modelos de aprendizaje automático, generalmente comparamos varios modelos durante la fase de construcción. Luego, estimamos los rendimientos de esos modelos y se seleccionamos el modelo que considera que tiene mayor probabilidades de funcionar bien</a:t>
            </a:r>
            <a:endParaRPr sz="750">
              <a:highlight>
                <a:srgbClr val="FFFFFE"/>
              </a:highlight>
              <a:latin typeface="Raleway"/>
              <a:ea typeface="Raleway"/>
              <a:cs typeface="Raleway"/>
              <a:sym typeface="Raleway"/>
            </a:endParaRPr>
          </a:p>
        </p:txBody>
      </p:sp>
      <p:sp>
        <p:nvSpPr>
          <p:cNvPr id="325" name="Google Shape;325;p44"/>
          <p:cNvSpPr txBox="1"/>
          <p:nvPr/>
        </p:nvSpPr>
        <p:spPr>
          <a:xfrm>
            <a:off x="207250" y="2249300"/>
            <a:ext cx="8605800" cy="292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s-419" sz="650">
                <a:highlight>
                  <a:srgbClr val="FFFFFE"/>
                </a:highlight>
                <a:latin typeface="Courier New"/>
                <a:ea typeface="Courier New"/>
                <a:cs typeface="Courier New"/>
                <a:sym typeface="Courier New"/>
              </a:rPr>
              <a:t>**Métrica 1: MSE**</a:t>
            </a:r>
            <a:endParaRPr b="1"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sz="650">
                <a:highlight>
                  <a:srgbClr val="FFFFFE"/>
                </a:highlight>
                <a:latin typeface="Courier New"/>
                <a:ea typeface="Courier New"/>
                <a:cs typeface="Courier New"/>
                <a:sym typeface="Courier New"/>
              </a:rPr>
              <a:t>El error cuadrático medio (MSE) es una de las métricas más utilizadas en el aprendizaje automático. Se calcula como el promedio de los errores al cuadrado. Para calcular el MSE, toma los errores por fila de datos, eleva al cuadrado esos errores y luego toma el promedio de ellos.</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b="1" lang="es-419" sz="650">
                <a:highlight>
                  <a:srgbClr val="FFFFFE"/>
                </a:highlight>
                <a:latin typeface="Courier New"/>
                <a:ea typeface="Courier New"/>
                <a:cs typeface="Courier New"/>
                <a:sym typeface="Courier New"/>
              </a:rPr>
              <a:t>**Métrica 2: RMSE**</a:t>
            </a:r>
            <a:endParaRPr b="1"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sz="650">
                <a:highlight>
                  <a:srgbClr val="FFFFFE"/>
                </a:highlight>
                <a:latin typeface="Courier New"/>
                <a:ea typeface="Courier New"/>
                <a:cs typeface="Courier New"/>
                <a:sym typeface="Courier New"/>
              </a:rPr>
              <a:t>El RMSE, o raíz del error cuadrático medio, es la raíz cuadrada del error cuadrático medio. Como puede comprender, sacar la raíz cuadrada del MSE no hace ninguna diferencia cuando desea utilizar las métricas de error para clasificar los rendimientos en orden.</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b="1" lang="es-419" sz="650">
                <a:highlight>
                  <a:srgbClr val="FFFFFE"/>
                </a:highlight>
                <a:latin typeface="Courier New"/>
                <a:ea typeface="Courier New"/>
                <a:cs typeface="Courier New"/>
                <a:sym typeface="Courier New"/>
              </a:rPr>
              <a:t>**Métrica 3: MAE**</a:t>
            </a:r>
            <a:endParaRPr b="1"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sz="650">
                <a:highlight>
                  <a:srgbClr val="FFFFFE"/>
                </a:highlight>
                <a:latin typeface="Courier New"/>
                <a:ea typeface="Courier New"/>
                <a:cs typeface="Courier New"/>
                <a:sym typeface="Courier New"/>
              </a:rPr>
              <a:t>El error absoluto medio (MAE) se calcula tomando las diferencias absolutas entre los valores pronosticados y reales por fila. El promedio de esos errores absolutos es el error absoluto medio.</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b="1" lang="es-419" sz="650">
                <a:highlight>
                  <a:srgbClr val="FFFFFE"/>
                </a:highlight>
                <a:latin typeface="Courier New"/>
                <a:ea typeface="Courier New"/>
                <a:cs typeface="Courier New"/>
                <a:sym typeface="Courier New"/>
              </a:rPr>
              <a:t>**Métrica 4: MAPE**</a:t>
            </a:r>
            <a:endParaRPr b="1"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sz="650">
                <a:highlight>
                  <a:srgbClr val="FFFFFE"/>
                </a:highlight>
                <a:latin typeface="Courier New"/>
                <a:ea typeface="Courier New"/>
                <a:cs typeface="Courier New"/>
                <a:sym typeface="Courier New"/>
              </a:rPr>
              <a:t>El MAPE, abreviatura de Error porcentual absoluto medio, se calcula tomando el error de cada predicción, dividido por el valor real. Esto se hace para obtener los errores relativos a los valores reales. Esto hará que la medida del error sea un porcentaje y, por lo tanto, está estandarizado.</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b="1" lang="es-419" sz="650">
                <a:highlight>
                  <a:srgbClr val="FFFFFE"/>
                </a:highlight>
                <a:latin typeface="Courier New"/>
                <a:ea typeface="Courier New"/>
                <a:cs typeface="Courier New"/>
                <a:sym typeface="Courier New"/>
              </a:rPr>
              <a:t>**Métrica 5: R2**</a:t>
            </a:r>
            <a:endParaRPr b="1"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sz="650">
                <a:highlight>
                  <a:srgbClr val="FFFFFE"/>
                </a:highlight>
                <a:latin typeface="Courier New"/>
                <a:ea typeface="Courier New"/>
                <a:cs typeface="Courier New"/>
                <a:sym typeface="Courier New"/>
              </a:rPr>
              <a:t>La métrica R2 (R cuadrado) es una métrica que está muy cerca de la métrica 1 - MAPE. Es una métrica de rendimiento en lugar de una métrica de error, lo que la hace ideal para estimar el rendimiento de nuestro modelo.</a:t>
            </a:r>
            <a:endParaRPr sz="650">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E"/>
              </a:highlight>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5"/>
          <p:cNvSpPr txBox="1"/>
          <p:nvPr>
            <p:ph type="title"/>
          </p:nvPr>
        </p:nvSpPr>
        <p:spPr>
          <a:xfrm>
            <a:off x="729450" y="5364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Métricas</a:t>
            </a:r>
            <a:endParaRPr/>
          </a:p>
        </p:txBody>
      </p:sp>
      <p:graphicFrame>
        <p:nvGraphicFramePr>
          <p:cNvPr id="331" name="Google Shape;331;p45"/>
          <p:cNvGraphicFramePr/>
          <p:nvPr/>
        </p:nvGraphicFramePr>
        <p:xfrm>
          <a:off x="1040653" y="1967630"/>
          <a:ext cx="3000000" cy="3000000"/>
        </p:xfrm>
        <a:graphic>
          <a:graphicData uri="http://schemas.openxmlformats.org/drawingml/2006/table">
            <a:tbl>
              <a:tblPr>
                <a:noFill/>
                <a:tableStyleId>{53AAC99B-223B-433A-938C-3273B03C2C97}</a:tableStyleId>
              </a:tblPr>
              <a:tblGrid>
                <a:gridCol w="3673375"/>
                <a:gridCol w="3487575"/>
              </a:tblGrid>
              <a:tr h="646525">
                <a:tc>
                  <a:txBody>
                    <a:bodyPr/>
                    <a:lstStyle/>
                    <a:p>
                      <a:pPr indent="0" lvl="0" marL="0" rtl="0" algn="ctr">
                        <a:spcBef>
                          <a:spcPts val="0"/>
                        </a:spcBef>
                        <a:spcAft>
                          <a:spcPts val="0"/>
                        </a:spcAft>
                        <a:buNone/>
                      </a:pPr>
                      <a:r>
                        <a:rPr lang="es-419"/>
                        <a:t>Modelos</a:t>
                      </a:r>
                      <a:endParaRPr/>
                    </a:p>
                  </a:txBody>
                  <a:tcPr marT="91425" marB="91425" marR="91425" marL="91425"/>
                </a:tc>
                <a:tc>
                  <a:txBody>
                    <a:bodyPr/>
                    <a:lstStyle/>
                    <a:p>
                      <a:pPr indent="0" lvl="0" marL="0" rtl="0" algn="ctr">
                        <a:lnSpc>
                          <a:spcPct val="115000"/>
                        </a:lnSpc>
                        <a:spcBef>
                          <a:spcPts val="0"/>
                        </a:spcBef>
                        <a:spcAft>
                          <a:spcPts val="0"/>
                        </a:spcAft>
                        <a:buNone/>
                      </a:pPr>
                      <a:r>
                        <a:rPr lang="es-419"/>
                        <a:t>RMSE (Raíz del Error Cuadrático Medio)</a:t>
                      </a:r>
                      <a:endParaRPr/>
                    </a:p>
                  </a:txBody>
                  <a:tcPr marT="91425" marB="91425" marR="91425" marL="91425"/>
                </a:tc>
              </a:tr>
              <a:tr h="433000">
                <a:tc>
                  <a:txBody>
                    <a:bodyPr/>
                    <a:lstStyle/>
                    <a:p>
                      <a:pPr indent="0" lvl="0" marL="0" rtl="0" algn="ctr">
                        <a:spcBef>
                          <a:spcPts val="0"/>
                        </a:spcBef>
                        <a:spcAft>
                          <a:spcPts val="0"/>
                        </a:spcAft>
                        <a:buNone/>
                      </a:pPr>
                      <a:r>
                        <a:rPr lang="es-419"/>
                        <a:t>SARIMAX</a:t>
                      </a:r>
                      <a:endParaRPr/>
                    </a:p>
                  </a:txBody>
                  <a:tcPr marT="91425" marB="91425" marR="91425" marL="91425"/>
                </a:tc>
                <a:tc>
                  <a:txBody>
                    <a:bodyPr/>
                    <a:lstStyle/>
                    <a:p>
                      <a:pPr indent="0" lvl="0" marL="0" rtl="0" algn="r">
                        <a:spcBef>
                          <a:spcPts val="0"/>
                        </a:spcBef>
                        <a:spcAft>
                          <a:spcPts val="0"/>
                        </a:spcAft>
                        <a:buNone/>
                      </a:pPr>
                      <a:r>
                        <a:rPr lang="es-419" sz="1700"/>
                        <a:t>68675.94</a:t>
                      </a:r>
                      <a:endParaRPr sz="1700"/>
                    </a:p>
                  </a:txBody>
                  <a:tcPr marT="91425" marB="91425" marR="91425" marL="91425"/>
                </a:tc>
              </a:tr>
              <a:tr h="433000">
                <a:tc>
                  <a:txBody>
                    <a:bodyPr/>
                    <a:lstStyle/>
                    <a:p>
                      <a:pPr indent="0" lvl="0" marL="0" rtl="0" algn="ctr">
                        <a:spcBef>
                          <a:spcPts val="0"/>
                        </a:spcBef>
                        <a:spcAft>
                          <a:spcPts val="0"/>
                        </a:spcAft>
                        <a:buNone/>
                      </a:pPr>
                      <a:r>
                        <a:rPr lang="es-419"/>
                        <a:t>SARIMA</a:t>
                      </a:r>
                      <a:endParaRPr/>
                    </a:p>
                  </a:txBody>
                  <a:tcPr marT="91425" marB="91425" marR="91425" marL="91425"/>
                </a:tc>
                <a:tc>
                  <a:txBody>
                    <a:bodyPr/>
                    <a:lstStyle/>
                    <a:p>
                      <a:pPr indent="0" lvl="0" marL="0" rtl="0" algn="r">
                        <a:spcBef>
                          <a:spcPts val="0"/>
                        </a:spcBef>
                        <a:spcAft>
                          <a:spcPts val="0"/>
                        </a:spcAft>
                        <a:buNone/>
                      </a:pPr>
                      <a:r>
                        <a:rPr lang="es-419" sz="1700"/>
                        <a:t>69041.11</a:t>
                      </a:r>
                      <a:endParaRPr sz="1700"/>
                    </a:p>
                  </a:txBody>
                  <a:tcPr marT="91425" marB="91425" marR="91425" marL="91425"/>
                </a:tc>
              </a:tr>
              <a:tr h="433025">
                <a:tc>
                  <a:txBody>
                    <a:bodyPr/>
                    <a:lstStyle/>
                    <a:p>
                      <a:pPr indent="0" lvl="0" marL="0" rtl="0" algn="ctr">
                        <a:spcBef>
                          <a:spcPts val="0"/>
                        </a:spcBef>
                        <a:spcAft>
                          <a:spcPts val="0"/>
                        </a:spcAft>
                        <a:buNone/>
                      </a:pPr>
                      <a:r>
                        <a:rPr lang="es-419"/>
                        <a:t>Prophet</a:t>
                      </a:r>
                      <a:endParaRPr/>
                    </a:p>
                  </a:txBody>
                  <a:tcPr marT="91425" marB="91425" marR="91425" marL="91425"/>
                </a:tc>
                <a:tc>
                  <a:txBody>
                    <a:bodyPr/>
                    <a:lstStyle/>
                    <a:p>
                      <a:pPr indent="0" lvl="0" marL="0" rtl="0" algn="r">
                        <a:spcBef>
                          <a:spcPts val="0"/>
                        </a:spcBef>
                        <a:spcAft>
                          <a:spcPts val="0"/>
                        </a:spcAft>
                        <a:buNone/>
                      </a:pPr>
                      <a:r>
                        <a:rPr lang="es-419" sz="1700"/>
                        <a:t>76379.17</a:t>
                      </a:r>
                      <a:endParaRPr sz="1700"/>
                    </a:p>
                  </a:txBody>
                  <a:tcPr marT="91425" marB="91425" marR="91425" marL="91425"/>
                </a:tc>
              </a:tr>
              <a:tr h="473250">
                <a:tc>
                  <a:txBody>
                    <a:bodyPr/>
                    <a:lstStyle/>
                    <a:p>
                      <a:pPr indent="0" lvl="0" marL="0" rtl="0" algn="ctr">
                        <a:spcBef>
                          <a:spcPts val="0"/>
                        </a:spcBef>
                        <a:spcAft>
                          <a:spcPts val="0"/>
                        </a:spcAft>
                        <a:buNone/>
                      </a:pPr>
                      <a:r>
                        <a:rPr lang="es-419"/>
                        <a:t>LSTM</a:t>
                      </a:r>
                      <a:endParaRPr/>
                    </a:p>
                  </a:txBody>
                  <a:tcPr marT="91425" marB="91425" marR="91425" marL="91425"/>
                </a:tc>
                <a:tc>
                  <a:txBody>
                    <a:bodyPr/>
                    <a:lstStyle/>
                    <a:p>
                      <a:pPr indent="0" lvl="0" marL="0" rtl="0" algn="r">
                        <a:spcBef>
                          <a:spcPts val="0"/>
                        </a:spcBef>
                        <a:spcAft>
                          <a:spcPts val="0"/>
                        </a:spcAft>
                        <a:buNone/>
                      </a:pPr>
                      <a:r>
                        <a:rPr lang="es-419" sz="1700"/>
                        <a:t>82943.54</a:t>
                      </a:r>
                      <a:endParaRPr sz="1700"/>
                    </a:p>
                  </a:txBody>
                  <a:tcPr marT="91425" marB="91425" marR="91425" marL="91425"/>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6"/>
          <p:cNvSpPr txBox="1"/>
          <p:nvPr>
            <p:ph type="title"/>
          </p:nvPr>
        </p:nvSpPr>
        <p:spPr>
          <a:xfrm>
            <a:off x="727800" y="611425"/>
            <a:ext cx="7688400" cy="438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Métricas</a:t>
            </a:r>
            <a:endParaRPr/>
          </a:p>
          <a:p>
            <a:pPr indent="0" lvl="0" marL="0" rtl="0" algn="l">
              <a:spcBef>
                <a:spcPts val="0"/>
              </a:spcBef>
              <a:spcAft>
                <a:spcPts val="0"/>
              </a:spcAft>
              <a:buNone/>
            </a:pPr>
            <a:r>
              <a:t/>
            </a:r>
            <a:endParaRPr/>
          </a:p>
        </p:txBody>
      </p:sp>
      <p:pic>
        <p:nvPicPr>
          <p:cNvPr id="337" name="Google Shape;337;p46"/>
          <p:cNvPicPr preferRelativeResize="0"/>
          <p:nvPr/>
        </p:nvPicPr>
        <p:blipFill>
          <a:blip r:embed="rId3">
            <a:alphaModFix/>
          </a:blip>
          <a:stretch>
            <a:fillRect/>
          </a:stretch>
        </p:blipFill>
        <p:spPr>
          <a:xfrm>
            <a:off x="852950" y="1183975"/>
            <a:ext cx="7821779" cy="37886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727650" y="6007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Descripción de los datos</a:t>
            </a:r>
            <a:endParaRPr/>
          </a:p>
        </p:txBody>
      </p:sp>
      <p:sp>
        <p:nvSpPr>
          <p:cNvPr id="146" name="Google Shape;146;p20"/>
          <p:cNvSpPr txBox="1"/>
          <p:nvPr>
            <p:ph idx="1" type="body"/>
          </p:nvPr>
        </p:nvSpPr>
        <p:spPr>
          <a:xfrm>
            <a:off x="1165650" y="2072750"/>
            <a:ext cx="6323400" cy="575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s-419" sz="1100"/>
              <a:t>Serie temporal: Observaciones indexadas en el tiempo, con datos que van de </a:t>
            </a:r>
            <a:r>
              <a:rPr lang="es-419" sz="1100"/>
              <a:t>enero</a:t>
            </a:r>
            <a:r>
              <a:rPr lang="es-419" sz="1100"/>
              <a:t> 2013 a </a:t>
            </a:r>
            <a:r>
              <a:rPr lang="es-419" sz="1100"/>
              <a:t>agosto</a:t>
            </a:r>
            <a:r>
              <a:rPr lang="es-419" sz="1100"/>
              <a:t> 2017.</a:t>
            </a:r>
            <a:endParaRPr sz="1100"/>
          </a:p>
        </p:txBody>
      </p:sp>
      <p:sp>
        <p:nvSpPr>
          <p:cNvPr id="147" name="Google Shape;147;p20"/>
          <p:cNvSpPr/>
          <p:nvPr/>
        </p:nvSpPr>
        <p:spPr>
          <a:xfrm>
            <a:off x="973075" y="2234950"/>
            <a:ext cx="1575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txBox="1"/>
          <p:nvPr>
            <p:ph idx="1" type="body"/>
          </p:nvPr>
        </p:nvSpPr>
        <p:spPr>
          <a:xfrm>
            <a:off x="1165650" y="2682200"/>
            <a:ext cx="6323400" cy="46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100"/>
              <a:t>Contamos con datos de 54 sucursales de la cadena. Se utilizaron muestras de 5 y 37 sucursales.</a:t>
            </a:r>
            <a:endParaRPr sz="1100"/>
          </a:p>
        </p:txBody>
      </p:sp>
      <p:sp>
        <p:nvSpPr>
          <p:cNvPr id="149" name="Google Shape;149;p20"/>
          <p:cNvSpPr/>
          <p:nvPr/>
        </p:nvSpPr>
        <p:spPr>
          <a:xfrm>
            <a:off x="973075" y="2787250"/>
            <a:ext cx="1575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txBox="1"/>
          <p:nvPr>
            <p:ph idx="1" type="body"/>
          </p:nvPr>
        </p:nvSpPr>
        <p:spPr>
          <a:xfrm>
            <a:off x="1165650" y="3229750"/>
            <a:ext cx="6323400" cy="46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100"/>
              <a:t>El valor de cada registro hace referencia a una cantidad total de unidades o kilogramos vendidos.</a:t>
            </a:r>
            <a:endParaRPr sz="1100"/>
          </a:p>
        </p:txBody>
      </p:sp>
      <p:sp>
        <p:nvSpPr>
          <p:cNvPr id="151" name="Google Shape;151;p20"/>
          <p:cNvSpPr/>
          <p:nvPr/>
        </p:nvSpPr>
        <p:spPr>
          <a:xfrm>
            <a:off x="973075" y="3329650"/>
            <a:ext cx="1575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txBox="1"/>
          <p:nvPr>
            <p:ph idx="1" type="body"/>
          </p:nvPr>
        </p:nvSpPr>
        <p:spPr>
          <a:xfrm>
            <a:off x="1165650" y="3729650"/>
            <a:ext cx="6323400" cy="693300"/>
          </a:xfrm>
          <a:prstGeom prst="rect">
            <a:avLst/>
          </a:prstGeom>
        </p:spPr>
        <p:txBody>
          <a:bodyPr anchorCtr="0" anchor="t" bIns="91425" lIns="91425" spcFirstLastPara="1" rIns="91425" wrap="square" tIns="91425">
            <a:normAutofit/>
          </a:bodyPr>
          <a:lstStyle/>
          <a:p>
            <a:pPr indent="0" lvl="0" marL="0" marR="0" rtl="0" algn="just">
              <a:lnSpc>
                <a:spcPct val="115000"/>
              </a:lnSpc>
              <a:spcBef>
                <a:spcPts val="0"/>
              </a:spcBef>
              <a:spcAft>
                <a:spcPts val="1200"/>
              </a:spcAft>
              <a:buNone/>
            </a:pPr>
            <a:r>
              <a:rPr lang="es-419" sz="1100"/>
              <a:t>Además contamos con un dataset con información externa, con información referida al precio del petróleo, por  fecha.</a:t>
            </a:r>
            <a:endParaRPr sz="1100"/>
          </a:p>
        </p:txBody>
      </p:sp>
      <p:sp>
        <p:nvSpPr>
          <p:cNvPr id="153" name="Google Shape;153;p20"/>
          <p:cNvSpPr/>
          <p:nvPr/>
        </p:nvSpPr>
        <p:spPr>
          <a:xfrm>
            <a:off x="973075" y="3891850"/>
            <a:ext cx="1575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7"/>
          <p:cNvSpPr txBox="1"/>
          <p:nvPr>
            <p:ph type="ctrTitle"/>
          </p:nvPr>
        </p:nvSpPr>
        <p:spPr>
          <a:xfrm>
            <a:off x="2679700" y="1665350"/>
            <a:ext cx="4060500" cy="12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7519">
                <a:solidFill>
                  <a:srgbClr val="000000"/>
                </a:solidFill>
              </a:rPr>
              <a:t>Gracias</a:t>
            </a:r>
            <a:endParaRPr sz="698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1"/>
          <p:cNvSpPr txBox="1"/>
          <p:nvPr>
            <p:ph type="title"/>
          </p:nvPr>
        </p:nvSpPr>
        <p:spPr>
          <a:xfrm>
            <a:off x="729450" y="15510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Análisis y Visualización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txBox="1"/>
          <p:nvPr>
            <p:ph type="title"/>
          </p:nvPr>
        </p:nvSpPr>
        <p:spPr>
          <a:xfrm>
            <a:off x="727800" y="508150"/>
            <a:ext cx="8297100" cy="7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1940"/>
              <a:t>Primera aproximación a los datos (Total) y ejemplo sucursal N° 42</a:t>
            </a:r>
            <a:endParaRPr sz="1940"/>
          </a:p>
        </p:txBody>
      </p:sp>
      <p:pic>
        <p:nvPicPr>
          <p:cNvPr id="164" name="Google Shape;164;p22"/>
          <p:cNvPicPr preferRelativeResize="0"/>
          <p:nvPr/>
        </p:nvPicPr>
        <p:blipFill>
          <a:blip r:embed="rId3">
            <a:alphaModFix/>
          </a:blip>
          <a:stretch>
            <a:fillRect/>
          </a:stretch>
        </p:blipFill>
        <p:spPr>
          <a:xfrm>
            <a:off x="207275" y="1517925"/>
            <a:ext cx="4874250" cy="2846074"/>
          </a:xfrm>
          <a:prstGeom prst="rect">
            <a:avLst/>
          </a:prstGeom>
          <a:noFill/>
          <a:ln>
            <a:noFill/>
          </a:ln>
        </p:spPr>
      </p:pic>
      <p:pic>
        <p:nvPicPr>
          <p:cNvPr id="165" name="Google Shape;165;p22"/>
          <p:cNvPicPr preferRelativeResize="0"/>
          <p:nvPr/>
        </p:nvPicPr>
        <p:blipFill>
          <a:blip r:embed="rId4">
            <a:alphaModFix/>
          </a:blip>
          <a:stretch>
            <a:fillRect/>
          </a:stretch>
        </p:blipFill>
        <p:spPr>
          <a:xfrm>
            <a:off x="5202725" y="1568800"/>
            <a:ext cx="3822176" cy="2846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727800" y="5257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Primera aproximación a los datos (Ej: Sucursal 42)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727800" y="55782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Histograma de frecuencia de ventas</a:t>
            </a:r>
            <a:endParaRPr/>
          </a:p>
        </p:txBody>
      </p:sp>
      <p:pic>
        <p:nvPicPr>
          <p:cNvPr id="176" name="Google Shape;176;p24"/>
          <p:cNvPicPr preferRelativeResize="0"/>
          <p:nvPr/>
        </p:nvPicPr>
        <p:blipFill>
          <a:blip r:embed="rId3">
            <a:alphaModFix/>
          </a:blip>
          <a:stretch>
            <a:fillRect/>
          </a:stretch>
        </p:blipFill>
        <p:spPr>
          <a:xfrm>
            <a:off x="152400" y="2215200"/>
            <a:ext cx="8839197" cy="173627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5"/>
          <p:cNvSpPr txBox="1"/>
          <p:nvPr>
            <p:ph type="title"/>
          </p:nvPr>
        </p:nvSpPr>
        <p:spPr>
          <a:xfrm>
            <a:off x="727800" y="5685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1600"/>
              </a:spcAft>
              <a:buNone/>
            </a:pPr>
            <a:r>
              <a:rPr lang="es-419"/>
              <a:t>Componentes de la serie temporal</a:t>
            </a:r>
            <a:endParaRPr/>
          </a:p>
        </p:txBody>
      </p:sp>
      <p:sp>
        <p:nvSpPr>
          <p:cNvPr id="182" name="Google Shape;182;p25"/>
          <p:cNvSpPr txBox="1"/>
          <p:nvPr>
            <p:ph idx="4294967295" type="body"/>
          </p:nvPr>
        </p:nvSpPr>
        <p:spPr>
          <a:xfrm>
            <a:off x="5470420" y="2751700"/>
            <a:ext cx="3423600" cy="57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100"/>
              <a:t>Serie no estacionaria: la tendencia va en aumento, no es constante</a:t>
            </a:r>
            <a:endParaRPr sz="1100"/>
          </a:p>
        </p:txBody>
      </p:sp>
      <p:sp>
        <p:nvSpPr>
          <p:cNvPr id="183" name="Google Shape;183;p25"/>
          <p:cNvSpPr/>
          <p:nvPr/>
        </p:nvSpPr>
        <p:spPr>
          <a:xfrm>
            <a:off x="5257875" y="2913900"/>
            <a:ext cx="1737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 name="Google Shape;184;p25"/>
          <p:cNvPicPr preferRelativeResize="0"/>
          <p:nvPr/>
        </p:nvPicPr>
        <p:blipFill>
          <a:blip r:embed="rId3">
            <a:alphaModFix/>
          </a:blip>
          <a:stretch>
            <a:fillRect/>
          </a:stretch>
        </p:blipFill>
        <p:spPr>
          <a:xfrm>
            <a:off x="430875" y="1971200"/>
            <a:ext cx="4630775" cy="2752325"/>
          </a:xfrm>
          <a:prstGeom prst="rect">
            <a:avLst/>
          </a:prstGeom>
          <a:noFill/>
          <a:ln>
            <a:noFill/>
          </a:ln>
        </p:spPr>
      </p:pic>
      <p:sp>
        <p:nvSpPr>
          <p:cNvPr id="185" name="Google Shape;185;p25"/>
          <p:cNvSpPr txBox="1"/>
          <p:nvPr>
            <p:ph idx="4294967295" type="body"/>
          </p:nvPr>
        </p:nvSpPr>
        <p:spPr>
          <a:xfrm>
            <a:off x="5470420" y="3423225"/>
            <a:ext cx="3423600" cy="57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100"/>
              <a:t>Se percibe estacionalidad de periodicidad anual </a:t>
            </a:r>
            <a:endParaRPr sz="1100"/>
          </a:p>
        </p:txBody>
      </p:sp>
      <p:sp>
        <p:nvSpPr>
          <p:cNvPr id="186" name="Google Shape;186;p25"/>
          <p:cNvSpPr/>
          <p:nvPr/>
        </p:nvSpPr>
        <p:spPr>
          <a:xfrm>
            <a:off x="5257875" y="3523500"/>
            <a:ext cx="1737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txBox="1"/>
          <p:nvPr>
            <p:ph idx="4294967295" type="body"/>
          </p:nvPr>
        </p:nvSpPr>
        <p:spPr>
          <a:xfrm>
            <a:off x="5470420" y="4047100"/>
            <a:ext cx="3423600" cy="57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100"/>
              <a:t>Ruido o componente irregular</a:t>
            </a:r>
            <a:endParaRPr sz="1100"/>
          </a:p>
        </p:txBody>
      </p:sp>
      <p:sp>
        <p:nvSpPr>
          <p:cNvPr id="188" name="Google Shape;188;p25"/>
          <p:cNvSpPr/>
          <p:nvPr/>
        </p:nvSpPr>
        <p:spPr>
          <a:xfrm>
            <a:off x="5257875" y="4133100"/>
            <a:ext cx="173700" cy="161400"/>
          </a:xfrm>
          <a:prstGeom prst="chevron">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727800" y="5792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Estacionalidad</a:t>
            </a:r>
            <a:endParaRPr/>
          </a:p>
        </p:txBody>
      </p:sp>
      <p:pic>
        <p:nvPicPr>
          <p:cNvPr id="194" name="Google Shape;194;p26"/>
          <p:cNvPicPr preferRelativeResize="0"/>
          <p:nvPr/>
        </p:nvPicPr>
        <p:blipFill>
          <a:blip r:embed="rId3">
            <a:alphaModFix/>
          </a:blip>
          <a:stretch>
            <a:fillRect/>
          </a:stretch>
        </p:blipFill>
        <p:spPr>
          <a:xfrm>
            <a:off x="438500" y="1914725"/>
            <a:ext cx="4141853" cy="1265562"/>
          </a:xfrm>
          <a:prstGeom prst="rect">
            <a:avLst/>
          </a:prstGeom>
          <a:noFill/>
          <a:ln>
            <a:noFill/>
          </a:ln>
        </p:spPr>
      </p:pic>
      <p:pic>
        <p:nvPicPr>
          <p:cNvPr id="195" name="Google Shape;195;p26"/>
          <p:cNvPicPr preferRelativeResize="0"/>
          <p:nvPr/>
        </p:nvPicPr>
        <p:blipFill>
          <a:blip r:embed="rId4">
            <a:alphaModFix/>
          </a:blip>
          <a:stretch>
            <a:fillRect/>
          </a:stretch>
        </p:blipFill>
        <p:spPr>
          <a:xfrm>
            <a:off x="438500" y="3236757"/>
            <a:ext cx="3942579" cy="1305720"/>
          </a:xfrm>
          <a:prstGeom prst="rect">
            <a:avLst/>
          </a:prstGeom>
          <a:noFill/>
          <a:ln>
            <a:noFill/>
          </a:ln>
        </p:spPr>
      </p:pic>
      <p:pic>
        <p:nvPicPr>
          <p:cNvPr id="196" name="Google Shape;196;p26"/>
          <p:cNvPicPr preferRelativeResize="0"/>
          <p:nvPr/>
        </p:nvPicPr>
        <p:blipFill>
          <a:blip r:embed="rId5">
            <a:alphaModFix/>
          </a:blip>
          <a:stretch>
            <a:fillRect/>
          </a:stretch>
        </p:blipFill>
        <p:spPr>
          <a:xfrm>
            <a:off x="4477312" y="1914725"/>
            <a:ext cx="4221363" cy="2668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